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307" r:id="rId1"/>
  </p:sldMasterIdLst>
  <p:notesMasterIdLst>
    <p:notesMasterId r:id="rId40"/>
  </p:notesMasterIdLst>
  <p:handoutMasterIdLst>
    <p:handoutMasterId r:id="rId41"/>
  </p:handoutMasterIdLst>
  <p:sldIdLst>
    <p:sldId id="860" r:id="rId2"/>
    <p:sldId id="861" r:id="rId3"/>
    <p:sldId id="862" r:id="rId4"/>
    <p:sldId id="863" r:id="rId5"/>
    <p:sldId id="864" r:id="rId6"/>
    <p:sldId id="865" r:id="rId7"/>
    <p:sldId id="866" r:id="rId8"/>
    <p:sldId id="867" r:id="rId9"/>
    <p:sldId id="868" r:id="rId10"/>
    <p:sldId id="869" r:id="rId11"/>
    <p:sldId id="870" r:id="rId12"/>
    <p:sldId id="871" r:id="rId13"/>
    <p:sldId id="872" r:id="rId14"/>
    <p:sldId id="873" r:id="rId15"/>
    <p:sldId id="874" r:id="rId16"/>
    <p:sldId id="875" r:id="rId17"/>
    <p:sldId id="876" r:id="rId18"/>
    <p:sldId id="877" r:id="rId19"/>
    <p:sldId id="878" r:id="rId20"/>
    <p:sldId id="879" r:id="rId21"/>
    <p:sldId id="880" r:id="rId22"/>
    <p:sldId id="881" r:id="rId23"/>
    <p:sldId id="882" r:id="rId24"/>
    <p:sldId id="904" r:id="rId25"/>
    <p:sldId id="883" r:id="rId26"/>
    <p:sldId id="884" r:id="rId27"/>
    <p:sldId id="885" r:id="rId28"/>
    <p:sldId id="886" r:id="rId29"/>
    <p:sldId id="887" r:id="rId30"/>
    <p:sldId id="888" r:id="rId31"/>
    <p:sldId id="889" r:id="rId32"/>
    <p:sldId id="890" r:id="rId33"/>
    <p:sldId id="891" r:id="rId34"/>
    <p:sldId id="892" r:id="rId35"/>
    <p:sldId id="893" r:id="rId36"/>
    <p:sldId id="894" r:id="rId37"/>
    <p:sldId id="895" r:id="rId38"/>
    <p:sldId id="896" r:id="rId39"/>
  </p:sldIdLst>
  <p:sldSz cx="9906000" cy="6858000" type="A4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CCFF"/>
    <a:srgbClr val="0000CC"/>
    <a:srgbClr val="A50021"/>
    <a:srgbClr val="FFFF00"/>
    <a:srgbClr val="00FF00"/>
    <a:srgbClr val="FF9999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4853" autoAdjust="0"/>
    <p:restoredTop sz="80247" autoAdjust="0"/>
  </p:normalViewPr>
  <p:slideViewPr>
    <p:cSldViewPr>
      <p:cViewPr varScale="1">
        <p:scale>
          <a:sx n="58" d="100"/>
          <a:sy n="58" d="100"/>
        </p:scale>
        <p:origin x="-258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624"/>
    </p:cViewPr>
  </p:sorterViewPr>
  <p:notesViewPr>
    <p:cSldViewPr>
      <p:cViewPr varScale="1">
        <p:scale>
          <a:sx n="93" d="100"/>
          <a:sy n="93" d="100"/>
        </p:scale>
        <p:origin x="-3690" y="-114"/>
      </p:cViewPr>
      <p:guideLst>
        <p:guide orient="horz" pos="3224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01650" y="0"/>
            <a:ext cx="6096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133" tIns="50567" rIns="101133" bIns="50567" numCol="1" anchor="t" anchorCtr="0" compatLnSpc="1">
            <a:prstTxWarp prst="textNoShape">
              <a:avLst/>
            </a:prstTxWarp>
          </a:bodyPr>
          <a:lstStyle>
            <a:lvl1pPr algn="ctr" defTabSz="1011676" eaLnBrk="1" hangingPunct="1">
              <a:defRPr sz="2100" b="0">
                <a:solidFill>
                  <a:srgbClr val="000000"/>
                </a:solidFill>
                <a:latin typeface="+mn-lt"/>
                <a:ea typeface="Gulim" pitchFamily="34" charset="-127"/>
              </a:defRPr>
            </a:lvl1pPr>
          </a:lstStyle>
          <a:p>
            <a:pPr>
              <a:defRPr/>
            </a:pPr>
            <a:r>
              <a:rPr lang="en-US" altLang="ja-JP"/>
              <a:t>Introduction to the UPF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531813" y="419100"/>
            <a:ext cx="6065837" cy="563563"/>
          </a:xfrm>
          <a:prstGeom prst="rect">
            <a:avLst/>
          </a:prstGeom>
        </p:spPr>
        <p:txBody>
          <a:bodyPr lIns="98102" tIns="49051" rIns="98102" bIns="49051"/>
          <a:lstStyle>
            <a:lvl1pPr algn="l">
              <a:defRPr sz="1200"/>
            </a:lvl1pPr>
          </a:lstStyle>
          <a:p>
            <a:pPr algn="ctr" eaLnBrk="0" hangingPunct="0">
              <a:defRPr/>
            </a:pPr>
            <a:r>
              <a:rPr lang="en-US" sz="1500" dirty="0" smtClean="0">
                <a:solidFill>
                  <a:srgbClr val="000000"/>
                </a:solidFill>
                <a:latin typeface="+mn-lt"/>
              </a:rPr>
              <a:t>International Leadership Conference</a:t>
            </a:r>
          </a:p>
        </p:txBody>
      </p:sp>
      <p:grpSp>
        <p:nvGrpSpPr>
          <p:cNvPr id="55300" name="Group 9"/>
          <p:cNvGrpSpPr>
            <a:grpSpLocks/>
          </p:cNvGrpSpPr>
          <p:nvPr/>
        </p:nvGrpSpPr>
        <p:grpSpPr bwMode="auto">
          <a:xfrm>
            <a:off x="455613" y="9155113"/>
            <a:ext cx="6134100" cy="838200"/>
            <a:chOff x="455613" y="8432800"/>
            <a:chExt cx="6134099" cy="838200"/>
          </a:xfrm>
        </p:grpSpPr>
        <p:sp>
          <p:nvSpPr>
            <p:cNvPr id="11" name="Footer Placeholder 3"/>
            <p:cNvSpPr txBox="1">
              <a:spLocks/>
            </p:cNvSpPr>
            <p:nvPr/>
          </p:nvSpPr>
          <p:spPr>
            <a:xfrm>
              <a:off x="455613" y="8432800"/>
              <a:ext cx="6065836" cy="838200"/>
            </a:xfrm>
            <a:prstGeom prst="rect">
              <a:avLst/>
            </a:prstGeom>
          </p:spPr>
          <p:txBody>
            <a:bodyPr lIns="98115" tIns="49058" rIns="98115" bIns="49058"/>
            <a:lstStyle/>
            <a:p>
              <a:pPr eaLnBrk="0" hangingPunct="0">
                <a:lnSpc>
                  <a:spcPct val="150000"/>
                </a:lnSpc>
                <a:defRPr/>
              </a:pPr>
              <a:r>
                <a:rPr lang="en-US" sz="1500">
                  <a:solidFill>
                    <a:srgbClr val="000000"/>
                  </a:solidFill>
                  <a:latin typeface="Arial" charset="0"/>
                  <a:sym typeface="Wingdings" pitchFamily="2" charset="2"/>
                </a:rPr>
                <a:t></a:t>
              </a:r>
            </a:p>
            <a:p>
              <a:pPr eaLnBrk="0" hangingPunct="0">
                <a:lnSpc>
                  <a:spcPct val="150000"/>
                </a:lnSpc>
                <a:defRPr/>
              </a:pPr>
              <a:r>
                <a:rPr lang="en-US" sz="1500">
                  <a:solidFill>
                    <a:srgbClr val="000000"/>
                  </a:solidFill>
                  <a:latin typeface="Arial" charset="0"/>
                  <a:sym typeface="Wingdings" pitchFamily="2" charset="2"/>
                </a:rPr>
                <a:t></a:t>
              </a:r>
            </a:p>
            <a:p>
              <a:pPr algn="ctr" eaLnBrk="0" hangingPunct="0">
                <a:defRPr/>
              </a:pPr>
              <a:endParaRPr lang="en-US" sz="1500">
                <a:solidFill>
                  <a:srgbClr val="000000"/>
                </a:solidFill>
                <a:latin typeface="Arial" charset="0"/>
                <a:sym typeface="Wingdings" pitchFamily="2" charset="2"/>
              </a:endParaRPr>
            </a:p>
            <a:p>
              <a:pPr algn="ctr" eaLnBrk="0" hangingPunct="0">
                <a:defRPr/>
              </a:pPr>
              <a:endParaRPr lang="en-US" sz="1500">
                <a:solidFill>
                  <a:srgbClr val="000000"/>
                </a:solidFill>
                <a:latin typeface="Arial" charset="0"/>
                <a:sym typeface="Wingdings" pitchFamily="2" charset="2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796925" y="9023350"/>
              <a:ext cx="5792787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06450" y="8729662"/>
              <a:ext cx="5783262" cy="79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Franklin Gothic Medium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Franklin Gothic Medium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8350"/>
            <a:ext cx="554037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Franklin Gothic Medium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Franklin Gothic Medium" pitchFamily="34" charset="0"/>
              </a:defRPr>
            </a:lvl1pPr>
          </a:lstStyle>
          <a:p>
            <a:pPr>
              <a:defRPr/>
            </a:pPr>
            <a:fld id="{74D72D97-DDDF-420D-B08E-923704EB966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Medium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Medium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Medium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Medium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Medium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81050" y="768350"/>
            <a:ext cx="5540375" cy="3836988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xfrm>
            <a:off x="708025" y="4862513"/>
            <a:ext cx="5683250" cy="4605337"/>
          </a:xfrm>
          <a:noFill/>
          <a:ln/>
        </p:spPr>
        <p:txBody>
          <a:bodyPr lIns="97287" tIns="48642" rIns="97287" bIns="48642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latin typeface="Arial" charset="0"/>
              </a:rPr>
              <a:t>Nothing exists independently.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latin typeface="Arial" charset="0"/>
              </a:rPr>
              <a:t>Everything is created to exist through reciprocal relationships as part of a pair system.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latin typeface="Arial" charset="0"/>
              </a:rPr>
              <a:t>Without such relationships nothing would be able to exist or develop or multiply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800" dirty="0" smtClean="0">
              <a:latin typeface="Arial" charset="0"/>
            </a:endParaRPr>
          </a:p>
          <a:p>
            <a:pPr>
              <a:spcBef>
                <a:spcPct val="0"/>
              </a:spcBef>
            </a:pPr>
            <a:endParaRPr lang="en-GB" sz="1800" dirty="0" smtClean="0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287" tIns="48642" rIns="97287" bIns="48642" anchor="b"/>
          <a:lstStyle/>
          <a:p>
            <a:pPr algn="r" defTabSz="969963"/>
            <a:fld id="{E1DD6286-8933-46A6-B656-BB3AE737D843}" type="slidenum">
              <a:rPr lang="en-US" altLang="ja-JP" sz="1300">
                <a:latin typeface="Franklin Gothic Medium" pitchFamily="34" charset="0"/>
                <a:cs typeface="ＭＳ Ｐゴシック"/>
              </a:rPr>
              <a:pPr algn="r" defTabSz="969963"/>
              <a:t>2</a:t>
            </a:fld>
            <a:endParaRPr lang="en-US" altLang="ja-JP" sz="1300" dirty="0">
              <a:latin typeface="Franklin Gothic Medium" pitchFamily="34" charset="0"/>
              <a:cs typeface="ＭＳ Ｐゴシック"/>
            </a:endParaRPr>
          </a:p>
        </p:txBody>
      </p:sp>
      <p:sp>
        <p:nvSpPr>
          <p:cNvPr id="62469" name="Footer Placeholder 4"/>
          <p:cNvSpPr txBox="1">
            <a:spLocks noGrp="1"/>
          </p:cNvSpPr>
          <p:nvPr/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287" tIns="48642" rIns="97287" bIns="48642" anchor="b"/>
          <a:lstStyle/>
          <a:p>
            <a:pPr defTabSz="969963"/>
            <a:endParaRPr lang="en-US" altLang="ja-JP" sz="1300" dirty="0">
              <a:latin typeface="Franklin Gothic Medium" pitchFamily="34" charset="0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00" tIns="47750" rIns="95500" bIns="47750" anchor="b"/>
          <a:lstStyle/>
          <a:p>
            <a:pPr algn="r" defTabSz="955675" eaLnBrk="0" hangingPunct="0"/>
            <a:fld id="{E636D988-B3A1-4296-A6F1-771E4743B2BD}" type="slidenum">
              <a:rPr lang="en-GB" sz="1300"/>
              <a:pPr algn="r" defTabSz="955675" eaLnBrk="0" hangingPunct="0"/>
              <a:t>11</a:t>
            </a:fld>
            <a:endParaRPr lang="en-GB" sz="1300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66763"/>
            <a:ext cx="5543550" cy="383857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5337"/>
          </a:xfrm>
          <a:noFill/>
          <a:ln/>
        </p:spPr>
        <p:txBody>
          <a:bodyPr lIns="95500" tIns="47750" rIns="95500" bIns="47750"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00" tIns="47750" rIns="95500" bIns="47750" anchor="b"/>
          <a:lstStyle/>
          <a:p>
            <a:pPr algn="r" defTabSz="955675" eaLnBrk="0" hangingPunct="0"/>
            <a:fld id="{0D63BF00-08BC-4D2C-B7E8-47B9F38D74F4}" type="slidenum">
              <a:rPr lang="en-GB" sz="1300"/>
              <a:pPr algn="r" defTabSz="955675" eaLnBrk="0" hangingPunct="0"/>
              <a:t>12</a:t>
            </a:fld>
            <a:endParaRPr lang="en-GB" sz="1300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66763"/>
            <a:ext cx="5543550" cy="383857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5337"/>
          </a:xfrm>
          <a:noFill/>
          <a:ln/>
        </p:spPr>
        <p:txBody>
          <a:bodyPr lIns="95500" tIns="47750" rIns="95500" bIns="47750"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00" tIns="47750" rIns="95500" bIns="47750" anchor="b"/>
          <a:lstStyle/>
          <a:p>
            <a:pPr algn="r" defTabSz="955675" eaLnBrk="0" hangingPunct="0"/>
            <a:fld id="{13010C12-47E6-450D-84BD-6C9CC56CD443}" type="slidenum">
              <a:rPr lang="en-GB" sz="1300"/>
              <a:pPr algn="r" defTabSz="955675" eaLnBrk="0" hangingPunct="0"/>
              <a:t>13</a:t>
            </a:fld>
            <a:endParaRPr lang="en-GB" sz="1300" dirty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66763"/>
            <a:ext cx="5543550" cy="3838575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5337"/>
          </a:xfrm>
          <a:noFill/>
          <a:ln/>
        </p:spPr>
        <p:txBody>
          <a:bodyPr lIns="95500" tIns="47750" rIns="95500" bIns="47750"/>
          <a:lstStyle/>
          <a:p>
            <a:r>
              <a:rPr lang="en-GB" dirty="0" smtClean="0"/>
              <a:t>This is just to show the 3 foundations together and how each is the foundation for the next</a:t>
            </a:r>
          </a:p>
          <a:p>
            <a:r>
              <a:rPr lang="en-GB" dirty="0" smtClean="0"/>
              <a:t>True (mature) individuals make true families – true people become</a:t>
            </a:r>
            <a:r>
              <a:rPr lang="en-GB" baseline="0" dirty="0" smtClean="0"/>
              <a:t> true owners/stewards</a:t>
            </a:r>
            <a:endParaRPr lang="en-GB" dirty="0" smtClean="0"/>
          </a:p>
          <a:p>
            <a:r>
              <a:rPr lang="en-GB" dirty="0" smtClean="0"/>
              <a:t>This will lau</a:t>
            </a:r>
            <a:r>
              <a:rPr lang="en-GB" baseline="0" dirty="0" smtClean="0"/>
              <a:t>nch into the detailed explanation in the following  presentation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All people of sincere</a:t>
            </a:r>
            <a:r>
              <a:rPr lang="en-GB" baseline="0" dirty="0" smtClean="0"/>
              <a:t> religious and moral conviction long to live in a way that is pleasing to God or true to their convictions . </a:t>
            </a:r>
          </a:p>
          <a:p>
            <a:r>
              <a:rPr lang="en-GB" baseline="0" dirty="0" smtClean="0"/>
              <a:t>How should we live to develop our God given nature ?</a:t>
            </a:r>
          </a:p>
          <a:p>
            <a:r>
              <a:rPr lang="en-GB" baseline="0" dirty="0" smtClean="0"/>
              <a:t>We grow spiritually through the give and take between our virtuous thoughts and good deeds.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1745F9-5DAF-41E5-ADA1-AB5FBB14C113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900" dirty="0" smtClean="0">
              <a:latin typeface="Arial" pitchFamily="34" charset="0"/>
            </a:endParaRPr>
          </a:p>
        </p:txBody>
      </p:sp>
      <p:sp>
        <p:nvSpPr>
          <p:cNvPr id="52228" name="Slide Number Placeholder 3"/>
          <p:cNvSpPr txBox="1">
            <a:spLocks noGrp="1"/>
          </p:cNvSpPr>
          <p:nvPr/>
        </p:nvSpPr>
        <p:spPr bwMode="auto">
          <a:xfrm>
            <a:off x="4020687" y="9720785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20" tIns="49509" rIns="99020" bIns="49509" anchor="b"/>
          <a:lstStyle/>
          <a:p>
            <a:pPr algn="r" defTabSz="988789"/>
            <a:fld id="{ED4179B3-1B69-4D67-8FFC-B3E044389E32}" type="slidenum">
              <a:rPr lang="en-US" altLang="ja-JP" sz="1300">
                <a:latin typeface="Franklin Gothic Medium" pitchFamily="34" charset="0"/>
              </a:rPr>
              <a:pPr algn="r" defTabSz="988789"/>
              <a:t>17</a:t>
            </a:fld>
            <a:endParaRPr lang="en-US" altLang="ja-JP" sz="1300" dirty="0">
              <a:latin typeface="Franklin Gothic Medium" pitchFamily="34" charset="0"/>
            </a:endParaRPr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137C48-E03E-45E3-B8F5-CBBBFEC13505}" type="slidenum">
              <a:rPr lang="en-US" altLang="ja-JP" smtClean="0"/>
              <a:pPr/>
              <a:t>17</a:t>
            </a:fld>
            <a:endParaRPr lang="en-US" altLang="ja-JP" smtClean="0"/>
          </a:p>
        </p:txBody>
      </p:sp>
      <p:sp>
        <p:nvSpPr>
          <p:cNvPr id="5223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altLang="ja-JP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4022294" y="9720786"/>
            <a:ext cx="3077006" cy="51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077" tIns="51539" rIns="103077" bIns="51539" anchor="b"/>
          <a:lstStyle/>
          <a:p>
            <a:pPr algn="r" eaLnBrk="0" hangingPunct="0"/>
            <a:fld id="{7D5ED633-6A4A-44EB-9F55-8428900BA16C}" type="slidenum">
              <a:rPr lang="en-US" sz="1400">
                <a:latin typeface="Times" pitchFamily="18" charset="0"/>
                <a:ea typeface="ＭＳ Ｐゴシック" pitchFamily="34" charset="-128"/>
              </a:rPr>
              <a:pPr algn="r" eaLnBrk="0" hangingPunct="0"/>
              <a:t>19</a:t>
            </a:fld>
            <a:endParaRPr lang="en-US" sz="1400" dirty="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896" y="4863888"/>
            <a:ext cx="5205510" cy="485689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103077" tIns="51539" rIns="103077" bIns="51539"/>
          <a:lstStyle/>
          <a:p>
            <a:pPr eaLnBrk="1" hangingPunct="1">
              <a:spcBef>
                <a:spcPct val="0"/>
              </a:spcBef>
            </a:pPr>
            <a:r>
              <a:rPr lang="en-US" sz="1900" dirty="0" smtClean="0">
                <a:latin typeface="Arial" pitchFamily="34" charset="0"/>
              </a:rPr>
              <a:t>People understand what they need to grow and sustain their physical life</a:t>
            </a:r>
          </a:p>
          <a:p>
            <a:pPr eaLnBrk="1" hangingPunct="1">
              <a:spcBef>
                <a:spcPct val="0"/>
              </a:spcBef>
            </a:pPr>
            <a:r>
              <a:rPr lang="en-US" sz="1900" dirty="0" smtClean="0">
                <a:latin typeface="Arial" pitchFamily="34" charset="0"/>
              </a:rPr>
              <a:t>But they are not aware of what is need to grow and sustain their spiritual life and maturity ?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4022294" y="9720786"/>
            <a:ext cx="3077006" cy="51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077" tIns="51539" rIns="103077" bIns="51539" anchor="b"/>
          <a:lstStyle/>
          <a:p>
            <a:pPr algn="r" eaLnBrk="0" hangingPunct="0"/>
            <a:fld id="{81A9F02D-7B06-4600-8548-803B6A739BC2}" type="slidenum">
              <a:rPr lang="en-US" sz="1400">
                <a:latin typeface="Times" pitchFamily="18" charset="0"/>
                <a:ea typeface="ＭＳ Ｐゴシック" pitchFamily="34" charset="-128"/>
              </a:rPr>
              <a:pPr algn="r" eaLnBrk="0" hangingPunct="0"/>
              <a:t>20</a:t>
            </a:fld>
            <a:endParaRPr lang="en-US" sz="1400" dirty="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896" y="4863888"/>
            <a:ext cx="5205510" cy="485689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103077" tIns="51539" rIns="103077" bIns="51539"/>
          <a:lstStyle/>
          <a:p>
            <a:pPr eaLnBrk="1" hangingPunct="1">
              <a:spcBef>
                <a:spcPct val="0"/>
              </a:spcBef>
            </a:pPr>
            <a:r>
              <a:rPr lang="en-US" sz="1900" dirty="0" smtClean="0">
                <a:latin typeface="Arial" pitchFamily="34" charset="0"/>
              </a:rPr>
              <a:t>We need to receive life elements – from God, religious founders, </a:t>
            </a:r>
          </a:p>
          <a:p>
            <a:pPr eaLnBrk="1" hangingPunct="1">
              <a:spcBef>
                <a:spcPct val="0"/>
              </a:spcBef>
            </a:pPr>
            <a:r>
              <a:rPr lang="en-US" sz="1900" dirty="0" smtClean="0">
                <a:latin typeface="Arial" pitchFamily="34" charset="0"/>
              </a:rPr>
              <a:t>holy scriptures, priests,</a:t>
            </a:r>
            <a:r>
              <a:rPr lang="en-US" sz="1900" baseline="0" dirty="0" smtClean="0">
                <a:latin typeface="Arial" pitchFamily="34" charset="0"/>
              </a:rPr>
              <a:t> parents, teachers, elders, etc </a:t>
            </a:r>
          </a:p>
          <a:p>
            <a:pPr eaLnBrk="1" hangingPunct="1">
              <a:spcBef>
                <a:spcPct val="0"/>
              </a:spcBef>
            </a:pPr>
            <a:r>
              <a:rPr lang="en-US" sz="1900" baseline="0" dirty="0" smtClean="0">
                <a:latin typeface="Arial" pitchFamily="34" charset="0"/>
              </a:rPr>
              <a:t>But we must also add our own part – unite our mind and body in a life of love and truth – living for God and others and generating good vitality elements through our physical actions</a:t>
            </a:r>
            <a:endParaRPr lang="en-US" sz="19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 a person must participate</a:t>
            </a:r>
            <a:r>
              <a:rPr lang="en-GB" baseline="0" dirty="0" smtClean="0"/>
              <a:t> in their own ‘creation’ through their own effort</a:t>
            </a:r>
          </a:p>
          <a:p>
            <a:r>
              <a:rPr lang="en-GB" baseline="0" dirty="0" smtClean="0"/>
              <a:t>We must be so grateful to God (and His representatives in our lives – religious founders, parents, teachers, elders etc) – they have given us so much!!</a:t>
            </a:r>
          </a:p>
          <a:p>
            <a:r>
              <a:rPr lang="en-GB" baseline="0" dirty="0" smtClean="0"/>
              <a:t> But still we must add our part – however small it may be in comparison </a:t>
            </a:r>
          </a:p>
          <a:p>
            <a:r>
              <a:rPr lang="en-GB" baseline="0" dirty="0" smtClean="0"/>
              <a:t>Without the addition of our effort all of God’s (parent’s, teacher’s etc) investment can be lost 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1745F9-5DAF-41E5-ADA1-AB5FBB14C113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1745F9-5DAF-41E5-ADA1-AB5FBB14C113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1745F9-5DAF-41E5-ADA1-AB5FBB14C113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Very brief explanation – just to establish this fundamental principle. </a:t>
            </a:r>
          </a:p>
          <a:p>
            <a:r>
              <a:rPr lang="en-GB" dirty="0" smtClean="0"/>
              <a:t>This is true of all existing beings in terms of male and female</a:t>
            </a:r>
            <a:r>
              <a:rPr lang="en-GB" baseline="0" dirty="0" smtClean="0"/>
              <a:t> or positive an negative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1745F9-5DAF-41E5-ADA1-AB5FBB14C113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900" dirty="0" smtClean="0">
              <a:latin typeface="Arial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2C1F1B-FE46-47CB-9EDD-E3788959A481}" type="slidenum">
              <a:rPr lang="en-US" altLang="ja-JP" smtClean="0"/>
              <a:pPr/>
              <a:t>25</a:t>
            </a:fld>
            <a:endParaRPr lang="en-US" altLang="ja-JP" smtClean="0"/>
          </a:p>
        </p:txBody>
      </p:sp>
      <p:sp>
        <p:nvSpPr>
          <p:cNvPr id="53253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altLang="ja-JP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00" tIns="47750" rIns="95500" bIns="47750" anchor="b"/>
          <a:lstStyle/>
          <a:p>
            <a:pPr algn="r" defTabSz="955675" eaLnBrk="0" hangingPunct="0"/>
            <a:fld id="{365B72D4-6601-44FC-98C4-A926FC3AB305}" type="slidenum">
              <a:rPr lang="en-GB" sz="1300"/>
              <a:pPr algn="r" defTabSz="955675" eaLnBrk="0" hangingPunct="0"/>
              <a:t>26</a:t>
            </a:fld>
            <a:endParaRPr lang="en-GB" sz="13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66763"/>
            <a:ext cx="5543550" cy="3838575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5337"/>
          </a:xfrm>
          <a:noFill/>
          <a:ln/>
        </p:spPr>
        <p:txBody>
          <a:bodyPr lIns="95500" tIns="47750" rIns="95500" bIns="47750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/>
            <a:fld id="{46B17B3E-E4AA-4EB6-8EDC-CA84C4BBD187}" type="slidenum">
              <a:rPr lang="en-GB" sz="1300"/>
              <a:pPr algn="r" defTabSz="990600"/>
              <a:t>28</a:t>
            </a:fld>
            <a:endParaRPr lang="en-GB" sz="13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lIns="99048" tIns="49524" rIns="99048" bIns="49524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/>
            <a:fld id="{86149601-990A-4D9F-A197-DF182DE07872}" type="slidenum">
              <a:rPr lang="en-GB" sz="1300"/>
              <a:pPr algn="r" defTabSz="990600"/>
              <a:t>29</a:t>
            </a:fld>
            <a:endParaRPr lang="en-GB" sz="13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lIns="99048" tIns="49524" rIns="99048" bIns="49524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/>
            <a:fld id="{8CD05246-F392-4516-960A-991924B85DED}" type="slidenum">
              <a:rPr lang="en-GB" sz="1300"/>
              <a:pPr algn="r" defTabSz="990600"/>
              <a:t>30</a:t>
            </a:fld>
            <a:endParaRPr lang="en-GB" sz="13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lIns="99048" tIns="49524" rIns="99048" bIns="49524"/>
          <a:lstStyle/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/>
            <a:fld id="{A532ACCB-6726-47DE-AF7B-8863686C08EA}" type="slidenum">
              <a:rPr lang="en-GB" sz="1300"/>
              <a:pPr algn="r" defTabSz="990600"/>
              <a:t>31</a:t>
            </a:fld>
            <a:endParaRPr lang="en-GB" sz="13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lIns="99048" tIns="49524" rIns="99048" bIns="49524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00" tIns="47750" rIns="95500" bIns="47750" anchor="b"/>
          <a:lstStyle/>
          <a:p>
            <a:pPr algn="r" defTabSz="955675" eaLnBrk="0" hangingPunct="0"/>
            <a:fld id="{0D63BF00-08BC-4D2C-B7E8-47B9F38D74F4}" type="slidenum">
              <a:rPr lang="en-GB" sz="1300"/>
              <a:pPr algn="r" defTabSz="955675" eaLnBrk="0" hangingPunct="0"/>
              <a:t>36</a:t>
            </a:fld>
            <a:endParaRPr lang="en-GB" sz="13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66763"/>
            <a:ext cx="5543550" cy="383857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5337"/>
          </a:xfrm>
          <a:noFill/>
          <a:ln/>
        </p:spPr>
        <p:txBody>
          <a:bodyPr lIns="95500" tIns="47750" rIns="95500" bIns="47750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dirty="0" smtClean="0"/>
              <a:t>We derive great joy from our interaction with the natural world. </a:t>
            </a:r>
          </a:p>
          <a:p>
            <a:r>
              <a:rPr lang="en-GB" sz="1200" dirty="0" smtClean="0"/>
              <a:t>Nature provides us with beauty to stimulate our senses and materials with which we can </a:t>
            </a:r>
          </a:p>
          <a:p>
            <a:r>
              <a:rPr lang="en-GB" sz="1200" dirty="0" smtClean="0"/>
              <a:t>express our creativity.</a:t>
            </a:r>
          </a:p>
          <a:p>
            <a:r>
              <a:rPr lang="en-GB" sz="1200" dirty="0" smtClean="0"/>
              <a:t>We should value these precious gifts and be responsible owners who develop them through </a:t>
            </a:r>
          </a:p>
          <a:p>
            <a:r>
              <a:rPr lang="en-GB" sz="1200" dirty="0" smtClean="0"/>
              <a:t>our good management to pass them to future generations.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1745F9-5DAF-41E5-ADA1-AB5FBB14C113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4020687" y="9720785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20" tIns="49509" rIns="99020" bIns="49509" anchor="b"/>
          <a:lstStyle/>
          <a:p>
            <a:pPr algn="r" defTabSz="988789"/>
            <a:fld id="{06348BFF-8740-4DAB-8CAB-550DE76DE65C}" type="slidenum">
              <a:rPr lang="en-US" altLang="ja-JP" sz="1300">
                <a:latin typeface="Franklin Gothic Medium" pitchFamily="34" charset="0"/>
              </a:rPr>
              <a:pPr algn="r" defTabSz="988789"/>
              <a:t>38</a:t>
            </a:fld>
            <a:endParaRPr lang="en-US" altLang="ja-JP" sz="1300" dirty="0">
              <a:latin typeface="Franklin Gothic Medium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6288" y="766763"/>
            <a:ext cx="5543550" cy="3838575"/>
          </a:xfrm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896" y="4862141"/>
            <a:ext cx="5205510" cy="460522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612" tIns="45807" rIns="91612" bIns="45807"/>
          <a:lstStyle/>
          <a:p>
            <a:pPr eaLnBrk="1" hangingPunct="1">
              <a:spcBef>
                <a:spcPct val="0"/>
              </a:spcBef>
            </a:pPr>
            <a:endParaRPr lang="ru-RU" sz="1900" dirty="0" smtClean="0">
              <a:latin typeface="Arial" pitchFamily="34" charset="0"/>
            </a:endParaRPr>
          </a:p>
        </p:txBody>
      </p:sp>
      <p:sp>
        <p:nvSpPr>
          <p:cNvPr id="583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0987E0-7B5F-4E29-AA38-064DA43FA362}" type="slidenum">
              <a:rPr lang="en-US" altLang="ja-JP" smtClean="0"/>
              <a:pPr/>
              <a:t>38</a:t>
            </a:fld>
            <a:endParaRPr lang="en-US" altLang="ja-JP" smtClean="0"/>
          </a:p>
        </p:txBody>
      </p:sp>
      <p:sp>
        <p:nvSpPr>
          <p:cNvPr id="5837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altLang="ja-JP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Very brief explanation – just to establish this fundamental principle. </a:t>
            </a:r>
          </a:p>
          <a:p>
            <a:r>
              <a:rPr lang="en-GB" dirty="0" smtClean="0"/>
              <a:t>This is true of all existing beings in terms of an</a:t>
            </a:r>
            <a:r>
              <a:rPr lang="en-GB" baseline="0" dirty="0" smtClean="0"/>
              <a:t> outer form (body) and inner quality (mind)</a:t>
            </a:r>
          </a:p>
          <a:p>
            <a:r>
              <a:rPr lang="en-GB" baseline="0" dirty="0" smtClean="0"/>
              <a:t>For example in human beings the body is a visible expression of the invisible mind</a:t>
            </a:r>
          </a:p>
          <a:p>
            <a:r>
              <a:rPr lang="en-GB" baseline="0" dirty="0" smtClean="0"/>
              <a:t>Character can be ‘read’ from physical form – emotion can be ‘read’ from facial expression and body language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1745F9-5DAF-41E5-ADA1-AB5FBB14C113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</a:t>
            </a:r>
            <a:r>
              <a:rPr lang="en-GB" baseline="0" dirty="0" smtClean="0"/>
              <a:t>se dual aspects of all existing beings relate to each other as subject and object partners.</a:t>
            </a:r>
          </a:p>
          <a:p>
            <a:r>
              <a:rPr lang="en-GB" baseline="0" dirty="0" smtClean="0"/>
              <a:t>For example in (effective/healthy) human beings the body resembles the mind and moves according to its directions so that it can sustain life and pursue the mind’s purpose. </a:t>
            </a:r>
          </a:p>
          <a:p>
            <a:r>
              <a:rPr lang="en-GB" baseline="0" dirty="0" smtClean="0"/>
              <a:t>The teacher gives – the pupil responds.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1745F9-5DAF-41E5-ADA1-AB5FBB14C113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body’s systems – respiratory, vascular etc </a:t>
            </a:r>
          </a:p>
          <a:p>
            <a:r>
              <a:rPr lang="en-GB" dirty="0" smtClean="0"/>
              <a:t>The education of youth 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1745F9-5DAF-41E5-ADA1-AB5FBB14C113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quality of those pair relationships determines whether or not we live in peace and happiness.</a:t>
            </a:r>
            <a:r>
              <a:rPr lang="en-GB" baseline="0" dirty="0" smtClean="0"/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Explain:  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 smtClean="0">
                <a:latin typeface="Arial" charset="0"/>
              </a:rPr>
              <a:t>That the relationship </a:t>
            </a:r>
            <a:r>
              <a:rPr lang="en-US" sz="1200" baseline="0" dirty="0" smtClean="0">
                <a:latin typeface="Arial" charset="0"/>
              </a:rPr>
              <a:t>should be centered on a higher purpose (the purpose of the creator - God’s purpose) 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aseline="0" dirty="0" smtClean="0">
                <a:latin typeface="Arial" charset="0"/>
              </a:rPr>
              <a:t>That subject and object are created to live for the sake of each other under that higher purpose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latin typeface="Arial" charset="0"/>
            </a:endParaRPr>
          </a:p>
          <a:p>
            <a:r>
              <a:rPr lang="en-GB" baseline="0" dirty="0" smtClean="0"/>
              <a:t>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1745F9-5DAF-41E5-ADA1-AB5FBB14C113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pair system</a:t>
            </a:r>
            <a:r>
              <a:rPr lang="en-GB" baseline="0" dirty="0" smtClean="0"/>
              <a:t> and living for the other ap</a:t>
            </a:r>
            <a:r>
              <a:rPr lang="en-GB" dirty="0" smtClean="0"/>
              <a:t>plies to the</a:t>
            </a:r>
            <a:r>
              <a:rPr lang="en-GB" baseline="0" dirty="0" smtClean="0"/>
              <a:t> natural world, our own mind and body and also to all social relationships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1745F9-5DAF-41E5-ADA1-AB5FBB14C113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900" dirty="0" smtClean="0">
                <a:latin typeface="Arial" pitchFamily="34" charset="0"/>
              </a:rPr>
              <a:t>If you wish to connect directly to the 3 Blessings</a:t>
            </a:r>
            <a:r>
              <a:rPr lang="en-US" sz="1900" baseline="0" dirty="0" smtClean="0">
                <a:latin typeface="Arial" pitchFamily="34" charset="0"/>
              </a:rPr>
              <a:t> you can use this slide </a:t>
            </a:r>
          </a:p>
          <a:p>
            <a:pPr eaLnBrk="1" hangingPunct="1">
              <a:spcBef>
                <a:spcPct val="0"/>
              </a:spcBef>
            </a:pPr>
            <a:r>
              <a:rPr lang="en-US" sz="1900" baseline="0" dirty="0" smtClean="0">
                <a:latin typeface="Arial" pitchFamily="34" charset="0"/>
              </a:rPr>
              <a:t>If not you can obscure this slide or leave it out</a:t>
            </a:r>
            <a:endParaRPr lang="en-US" sz="1900" dirty="0" smtClean="0">
              <a:latin typeface="Arial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21D38C-5915-4A32-8B31-A979426D502B}" type="slidenum">
              <a:rPr lang="en-US" altLang="ja-JP" smtClean="0"/>
              <a:pPr/>
              <a:t>9</a:t>
            </a:fld>
            <a:endParaRPr lang="en-US" altLang="ja-JP" smtClean="0"/>
          </a:p>
        </p:txBody>
      </p:sp>
      <p:sp>
        <p:nvSpPr>
          <p:cNvPr id="5120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altLang="ja-JP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00" tIns="47750" rIns="95500" bIns="47750" anchor="b"/>
          <a:lstStyle/>
          <a:p>
            <a:pPr algn="r" defTabSz="955675" eaLnBrk="0" hangingPunct="0"/>
            <a:fld id="{87C1B718-A744-4A54-9394-1404575FDD08}" type="slidenum">
              <a:rPr lang="en-GB" sz="1300"/>
              <a:pPr algn="r" defTabSz="955675" eaLnBrk="0" hangingPunct="0"/>
              <a:t>10</a:t>
            </a:fld>
            <a:endParaRPr lang="en-GB" sz="1300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66763"/>
            <a:ext cx="5543550" cy="3838575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5337"/>
          </a:xfrm>
          <a:noFill/>
          <a:ln/>
        </p:spPr>
        <p:txBody>
          <a:bodyPr lIns="95500" tIns="47750" rIns="95500" bIns="47750"/>
          <a:lstStyle/>
          <a:p>
            <a:r>
              <a:rPr lang="en-GB" dirty="0" smtClean="0"/>
              <a:t>There are 3 key pair system relationships which determine peace and happiness</a:t>
            </a:r>
          </a:p>
          <a:p>
            <a:r>
              <a:rPr lang="en-GB" dirty="0" smtClean="0"/>
              <a:t>(you are going to explain each in detail</a:t>
            </a:r>
            <a:r>
              <a:rPr lang="en-GB" baseline="0" dirty="0" smtClean="0"/>
              <a:t> later in the presentation)</a:t>
            </a:r>
          </a:p>
          <a:p>
            <a:r>
              <a:rPr lang="en-GB" baseline="0" dirty="0" smtClean="0"/>
              <a:t> (You can also refer to the 3 Blessings if appropriate for your audience): 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individual peace – mind and body   - inner quality and outer form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peace in human society – family – husband and wife – male and female 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universal peace - harmony between human beings and nature – stewardship </a:t>
            </a:r>
          </a:p>
          <a:p>
            <a:pPr marL="228600" indent="-228600">
              <a:buNone/>
            </a:pPr>
            <a:r>
              <a:rPr lang="en-GB" baseline="0" dirty="0" smtClean="0"/>
              <a:t>You can explain that those who do not believe in a personal God can relate God’s position to higher values and purpose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742950" y="990601"/>
            <a:ext cx="8420100" cy="2609850"/>
          </a:xfrm>
        </p:spPr>
        <p:txBody>
          <a:bodyPr>
            <a:noAutofit/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485900" y="3657601"/>
            <a:ext cx="69342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602BF-D1E0-45CB-B9BB-D1E2FA3F0B2B}" type="datetimeFigureOut">
              <a:rPr/>
              <a:pPr>
                <a:defRPr/>
              </a:pPr>
              <a:t>9/10/2009</a:t>
            </a:fld>
            <a:endParaRPr lang="en-GB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237FC-8A65-44AF-B989-82C4D96A6FA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C11A9-3652-4C84-8BE7-3D78962E189D}" type="datetimeFigureOut">
              <a:rPr/>
              <a:pPr>
                <a:defRPr/>
              </a:pPr>
              <a:t>9/10/2009</a:t>
            </a:fld>
            <a:endParaRPr lang="en-GB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F4C01-D2C6-4C56-AC65-F395C1C4134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5C14A-ECB8-4DAF-BC3C-BF57A520A1F5}" type="datetimeFigureOut">
              <a:rPr/>
              <a:pPr>
                <a:defRPr/>
              </a:pPr>
              <a:t>9/10/2009</a:t>
            </a:fld>
            <a:endParaRPr lang="en-GB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305A6-A013-45B5-B280-230CDADA87A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03204" y="228600"/>
            <a:ext cx="916305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91630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42951" y="1981200"/>
            <a:ext cx="4136672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6378" y="1981200"/>
            <a:ext cx="413667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fld id="{BA28A94F-75E8-4A23-8AA2-417407EE90AD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7B1F3-E485-4A74-A076-277C6B77EE55}" type="datetimeFigureOut">
              <a:rPr/>
              <a:pPr>
                <a:defRPr/>
              </a:pPr>
              <a:t>9/10/2009</a:t>
            </a:fld>
            <a:endParaRPr lang="en-GB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78748-E0BC-4CC2-9BCF-E8D95FCA832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82506" y="2685392"/>
            <a:ext cx="8420100" cy="3112843"/>
          </a:xfrm>
        </p:spPr>
        <p:txBody>
          <a:bodyPr anchor="t"/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82506" y="1128932"/>
            <a:ext cx="84201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7E330-8195-4070-BADF-D50FBAEB14F7}" type="datetimeFigureOut">
              <a:rPr/>
              <a:pPr>
                <a:defRPr/>
              </a:pPr>
              <a:t>9/10/2009</a:t>
            </a:fld>
            <a:endParaRPr lang="en-GB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BA74E-F7F7-4617-96F6-13747789B19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CD93B-EC27-4187-AB1E-114233704A7C}" type="datetimeFigureOut">
              <a:rPr/>
              <a:pPr>
                <a:defRPr/>
              </a:pPr>
              <a:t>9/10/2009</a:t>
            </a:fld>
            <a:endParaRPr lang="en-GB"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1C393-751D-4930-AB41-2FE6D114525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FAEDB-8889-451E-8877-25304E5F8366}" type="datetimeFigureOut">
              <a:rPr/>
              <a:pPr>
                <a:defRPr/>
              </a:pPr>
              <a:t>9/10/2009</a:t>
            </a:fld>
            <a:endParaRPr lang="en-GB"/>
          </a:p>
        </p:txBody>
      </p:sp>
      <p:sp>
        <p:nvSpPr>
          <p:cNvPr id="8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66327-1CE5-44B0-B867-38DD19EEC95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1712F-AABB-497C-891B-13414288DE5D}" type="datetimeFigureOut">
              <a:rPr/>
              <a:pPr>
                <a:defRPr/>
              </a:pPr>
              <a:t>9/10/2009</a:t>
            </a:fld>
            <a:endParaRPr lang="en-GB"/>
          </a:p>
        </p:txBody>
      </p:sp>
      <p:sp>
        <p:nvSpPr>
          <p:cNvPr id="4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E218D-A9BB-4C30-A233-6D610A7E6AA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1C0E7-DB3D-4C53-AB41-90D4D42A54F3}" type="datetimeFigureOut">
              <a:rPr/>
              <a:pPr>
                <a:defRPr/>
              </a:pPr>
              <a:t>9/10/2009</a:t>
            </a:fld>
            <a:endParaRPr lang="en-GB"/>
          </a:p>
        </p:txBody>
      </p:sp>
      <p:sp>
        <p:nvSpPr>
          <p:cNvPr id="3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25963-ED25-4182-93EF-65FC6E0D247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/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480F6-40C8-4339-99D5-9A49FA54CBDA}" type="datetimeFigureOut">
              <a:rPr/>
              <a:pPr>
                <a:defRPr/>
              </a:pPr>
              <a:t>9/10/2009</a:t>
            </a:fld>
            <a:endParaRPr lang="en-GB"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B1540-6B17-4096-8718-F1B0E452864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788988" y="1062038"/>
            <a:ext cx="4981575" cy="3978275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anchor="ctr">
            <a:normAutofit/>
          </a:bodyPr>
          <a:lstStyle/>
          <a:p>
            <a:pPr indent="-274320"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en-US" sz="200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974081" y="4343400"/>
            <a:ext cx="3302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801283" y="1222657"/>
            <a:ext cx="49569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974081" y="1371600"/>
            <a:ext cx="3298698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BCF64-CD53-4D96-9FFF-8D2DC61D6AAD}" type="datetimeFigureOut">
              <a:rPr/>
              <a:pPr>
                <a:defRPr/>
              </a:pPr>
              <a:t>9/10/2009</a:t>
            </a:fld>
            <a:endParaRPr lang="en-GB"/>
          </a:p>
        </p:txBody>
      </p:sp>
      <p:sp>
        <p:nvSpPr>
          <p:cNvPr id="7" name="Rectangle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E88CD-8FA9-4511-A970-EBD84CF4A71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27" name="Rectangle 11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B6137577-FB30-42D2-B42C-9D2F1C772C6B}" type="datetimeFigureOut">
              <a:rPr/>
              <a:pPr>
                <a:defRPr/>
              </a:pPr>
              <a:t>9/10/2009</a:t>
            </a:fld>
            <a:endParaRPr lang="en-GB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9563F2FE-6C0D-43CD-9CB1-3CB6D0DC01D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4370" r:id="rId3"/>
    <p:sldLayoutId id="2147484371" r:id="rId4"/>
    <p:sldLayoutId id="2147484372" r:id="rId5"/>
    <p:sldLayoutId id="2147484373" r:id="rId6"/>
    <p:sldLayoutId id="2147484374" r:id="rId7"/>
    <p:sldLayoutId id="2147484375" r:id="rId8"/>
    <p:sldLayoutId id="2147484378" r:id="rId9"/>
    <p:sldLayoutId id="2147484376" r:id="rId10"/>
    <p:sldLayoutId id="2147484377" r:id="rId11"/>
    <p:sldLayoutId id="2147484379" r:id="rId12"/>
    <p:sldLayoutId id="2147484380" r:id="rId13"/>
  </p:sldLayoutIdLst>
  <p:transition spd="med">
    <p:wipe dir="r"/>
  </p:transition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rtl="0" eaLnBrk="0" fontAlgn="base" hangingPunct="0">
        <a:spcBef>
          <a:spcPct val="0"/>
        </a:spcBef>
        <a:spcAft>
          <a:spcPct val="0"/>
        </a:spcAft>
        <a:defRPr lang="en-US" sz="4800" b="1" kern="1200" dirty="0">
          <a:solidFill>
            <a:srgbClr val="7F4A25"/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9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6159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213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8388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4pPr>
      <a:lvl5pPr marL="131603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Symposium/ELC%20Presentations%20Rev/Educators%20Seminar/Work%20in%20Progress/Program%20Files/Neslo%20Software/Desktop%20Rover/Temp/03-%20The%20Essentials%20part%201.pp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Symposium/ELC%20Presentations%20Rev/Educators%20Seminar/Work%20in%20Progress/Program%20Files/Neslo%20Software/Desktop%20Rover/Temp/03-%20The%20Essentials%20part%201.pp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Symposium/ELC%20Presentations%20Rev/Educators%20Seminar/Work%20in%20Progress/Program%20Files/Neslo%20Software/Desktop%20Rover/Temp/03-%20The%20Essentials%20part%201.pp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Symposium/ELC%20Presentations%20Rev/Educators%20Seminar/Work%20in%20Progress/Program%20Files/Neslo%20Software/Desktop%20Rover/Temp/03-%20The%20Essentials%20part%201.pp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Symposium/ELC%20Presentations%20Rev/Educators%20Seminar/Work%20in%20Progress/Program%20Files/Neslo%20Software/Desktop%20Rover/Temp/03-%20The%20Essentials%20part%201.pp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Symposium/ELC%20Presentations%20Rev/Educators%20Seminar/Work%20in%20Progress/Program%20Files/Neslo%20Software/Desktop%20Rover/Temp/03-%20The%20Essentials%20part%201.pp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Symposium/ELC%20Presentations%20Rev/Educators%20Seminar/Work%20in%20Progress/Program%20Files/Neslo%20Software/Desktop%20Rover/Temp/03-%20The%20Essentials%20part%201.pp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Symposium/ELC%20Presentations%20Rev/Educators%20Seminar/Work%20in%20Progress/Program%20Files/Neslo%20Software/Desktop%20Rover/Temp/03-%20The%20Essentials%20part%201.ppt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Symposium/ELC%20Presentations%20Rev/Educators%20Seminar/Work%20in%20Progress/Program%20Files/Neslo%20Software/Desktop%20Rover/Temp/03-%20The%20Essentials%20part%201.pp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Symposium/ELC%20Presentations%20Rev/Educators%20Seminar/Work%20in%20Progress/Program%20Files/Neslo%20Software/Desktop%20Rover/Temp/03-%20The%20Essentials%20part%201.pp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Symposium/ELC%20Presentations%20Rev/Educators%20Seminar/Work%20in%20Progress/Program%20Files/Neslo%20Software/Desktop%20Rover/Temp/03-%20The%20Essentials%20part%201.pp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ctrTitle"/>
          </p:nvPr>
        </p:nvSpPr>
        <p:spPr>
          <a:xfrm>
            <a:off x="0" y="914400"/>
            <a:ext cx="9906000" cy="2000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2">
                    <a:lumMod val="10000"/>
                  </a:schemeClr>
                </a:solidFill>
                <a:effectLst/>
              </a:rPr>
              <a:t>Die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  <a:effectLst/>
              </a:rPr>
              <a:t>Weltfriedenssegnung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  <a:effectLst/>
              </a:rPr>
              <a:t/>
            </a:r>
            <a:br>
              <a:rPr lang="en-GB" dirty="0" smtClean="0">
                <a:solidFill>
                  <a:schemeClr val="bg2">
                    <a:lumMod val="10000"/>
                  </a:schemeClr>
                </a:solidFill>
                <a:effectLst/>
              </a:rPr>
            </a:b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  <a:effectLst/>
              </a:rPr>
              <a:t>Präsentation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  <a:effectLst/>
              </a:rPr>
              <a:t> 2 </a:t>
            </a:r>
            <a:endParaRPr lang="en-GB" dirty="0"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sp>
        <p:nvSpPr>
          <p:cNvPr id="12291" name="Subtitle 5"/>
          <p:cNvSpPr>
            <a:spLocks noGrp="1"/>
          </p:cNvSpPr>
          <p:nvPr>
            <p:ph type="subTitle" idx="1"/>
          </p:nvPr>
        </p:nvSpPr>
        <p:spPr>
          <a:xfrm>
            <a:off x="0" y="3581400"/>
            <a:ext cx="9906000" cy="1966913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solidFill>
                  <a:schemeClr val="accent5">
                    <a:lumMod val="50000"/>
                  </a:schemeClr>
                </a:solidFill>
              </a:rPr>
              <a:t>Die </a:t>
            </a:r>
            <a:r>
              <a:rPr lang="en-GB" sz="4400" dirty="0" err="1" smtClean="0">
                <a:solidFill>
                  <a:schemeClr val="accent5">
                    <a:lumMod val="50000"/>
                  </a:schemeClr>
                </a:solidFill>
              </a:rPr>
              <a:t>Grundlagen</a:t>
            </a:r>
            <a:r>
              <a:rPr lang="en-GB" sz="4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dirty="0" err="1" smtClean="0">
                <a:solidFill>
                  <a:schemeClr val="accent5">
                    <a:lumMod val="50000"/>
                  </a:schemeClr>
                </a:solidFill>
              </a:rPr>
              <a:t>für</a:t>
            </a:r>
            <a:r>
              <a:rPr lang="en-GB" sz="4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dirty="0" err="1" smtClean="0">
                <a:solidFill>
                  <a:schemeClr val="accent5">
                    <a:lumMod val="50000"/>
                  </a:schemeClr>
                </a:solidFill>
              </a:rPr>
              <a:t>andauernden</a:t>
            </a:r>
            <a:r>
              <a:rPr lang="en-GB" sz="4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err="1" smtClean="0">
                <a:solidFill>
                  <a:schemeClr val="accent5">
                    <a:lumMod val="50000"/>
                  </a:schemeClr>
                </a:solidFill>
              </a:rPr>
              <a:t>Frieden</a:t>
            </a:r>
            <a:r>
              <a:rPr lang="en-GB" sz="4400" dirty="0" smtClean="0">
                <a:solidFill>
                  <a:schemeClr val="accent5">
                    <a:lumMod val="50000"/>
                  </a:schemeClr>
                </a:solidFill>
              </a:rPr>
              <a:t> und </a:t>
            </a:r>
            <a:r>
              <a:rPr lang="en-GB" sz="4400" dirty="0" err="1" smtClean="0">
                <a:solidFill>
                  <a:schemeClr val="accent5">
                    <a:lumMod val="50000"/>
                  </a:schemeClr>
                </a:solidFill>
              </a:rPr>
              <a:t>Glück</a:t>
            </a:r>
            <a:endParaRPr lang="en-GB" sz="4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err="1" smtClean="0">
                <a:solidFill>
                  <a:schemeClr val="accent5">
                    <a:lumMod val="50000"/>
                  </a:schemeClr>
                </a:solidFill>
              </a:rPr>
              <a:t>Teil</a:t>
            </a:r>
            <a:r>
              <a:rPr lang="en-GB" sz="4400" dirty="0" smtClean="0">
                <a:solidFill>
                  <a:schemeClr val="accent5">
                    <a:lumMod val="50000"/>
                  </a:schemeClr>
                </a:solidFill>
              </a:rPr>
              <a:t> 1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4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4" name="Gerade Verbindung 3"/>
          <p:cNvCxnSpPr/>
          <p:nvPr/>
        </p:nvCxnSpPr>
        <p:spPr>
          <a:xfrm>
            <a:off x="457200" y="3200400"/>
            <a:ext cx="9072563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4" name="Text Box 6"/>
          <p:cNvSpPr txBox="1">
            <a:spLocks noChangeArrowheads="1"/>
          </p:cNvSpPr>
          <p:nvPr/>
        </p:nvSpPr>
        <p:spPr bwMode="auto">
          <a:xfrm>
            <a:off x="2590800" y="1143000"/>
            <a:ext cx="464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36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1. </a:t>
            </a:r>
            <a:r>
              <a:rPr lang="en-GB" sz="36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Persönlicher</a:t>
            </a:r>
            <a:r>
              <a:rPr lang="en-GB" sz="36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GB" sz="36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Frieden</a:t>
            </a:r>
            <a:endParaRPr lang="en-GB" sz="36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3323" name="Rectangle 2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906000" cy="792000"/>
          </a:xfr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3800" dirty="0" err="1" smtClean="0">
                <a:solidFill>
                  <a:schemeClr val="bg2">
                    <a:lumMod val="10000"/>
                  </a:schemeClr>
                </a:solidFill>
                <a:effectLst/>
              </a:rPr>
              <a:t>Grundlage</a:t>
            </a:r>
            <a:r>
              <a:rPr lang="en-GB" sz="38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en-GB" sz="3800" dirty="0" err="1" smtClean="0">
                <a:solidFill>
                  <a:schemeClr val="bg2">
                    <a:lumMod val="10000"/>
                  </a:schemeClr>
                </a:solidFill>
                <a:effectLst/>
              </a:rPr>
              <a:t>für</a:t>
            </a:r>
            <a:r>
              <a:rPr lang="en-GB" sz="38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en-GB" sz="3800" dirty="0" err="1" smtClean="0">
                <a:solidFill>
                  <a:schemeClr val="bg2">
                    <a:lumMod val="10000"/>
                  </a:schemeClr>
                </a:solidFill>
                <a:effectLst/>
              </a:rPr>
              <a:t>andauernden</a:t>
            </a:r>
            <a:r>
              <a:rPr lang="en-GB" sz="38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en-GB" sz="3800" dirty="0" err="1" smtClean="0">
                <a:solidFill>
                  <a:schemeClr val="bg2">
                    <a:lumMod val="10000"/>
                  </a:schemeClr>
                </a:solidFill>
                <a:effectLst/>
              </a:rPr>
              <a:t>Frieden</a:t>
            </a:r>
            <a:r>
              <a:rPr lang="en-GB" sz="38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 u. </a:t>
            </a:r>
            <a:r>
              <a:rPr lang="en-GB" sz="3800" dirty="0" err="1" smtClean="0">
                <a:solidFill>
                  <a:schemeClr val="bg2">
                    <a:lumMod val="10000"/>
                  </a:schemeClr>
                </a:solidFill>
                <a:effectLst/>
              </a:rPr>
              <a:t>Glück</a:t>
            </a:r>
            <a:endParaRPr lang="en-GB" sz="3800" dirty="0" smtClean="0"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sp>
        <p:nvSpPr>
          <p:cNvPr id="15" name="AutoShape 2"/>
          <p:cNvSpPr>
            <a:spLocks noChangeAspect="1" noChangeArrowheads="1"/>
          </p:cNvSpPr>
          <p:nvPr/>
        </p:nvSpPr>
        <p:spPr bwMode="auto">
          <a:xfrm>
            <a:off x="4011613" y="3200400"/>
            <a:ext cx="1849437" cy="1706563"/>
          </a:xfrm>
          <a:prstGeom prst="diamond">
            <a:avLst/>
          </a:prstGeom>
          <a:gradFill rotWithShape="0">
            <a:gsLst>
              <a:gs pos="0">
                <a:srgbClr val="5D64FF"/>
              </a:gs>
              <a:gs pos="100000">
                <a:srgbClr val="33CCCC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3333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de-DE"/>
          </a:p>
        </p:txBody>
      </p:sp>
      <p:sp>
        <p:nvSpPr>
          <p:cNvPr id="16" name="Oval 3">
            <a:hlinkClick r:id="rId3" action="ppaction://hlinkpres?slideindex=1&amp;slidetitle="/>
          </p:cNvPr>
          <p:cNvSpPr>
            <a:spLocks noChangeAspect="1" noChangeArrowheads="1"/>
          </p:cNvSpPr>
          <p:nvPr/>
        </p:nvSpPr>
        <p:spPr bwMode="auto">
          <a:xfrm>
            <a:off x="1981200" y="3429000"/>
            <a:ext cx="2016125" cy="1117600"/>
          </a:xfrm>
          <a:prstGeom prst="ellipse">
            <a:avLst/>
          </a:prstGeom>
          <a:solidFill>
            <a:srgbClr val="3333CC"/>
          </a:solidFill>
          <a:ln w="25400" algn="ctr">
            <a:solidFill>
              <a:schemeClr val="bg2">
                <a:lumMod val="1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35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Geist</a:t>
            </a:r>
            <a:endParaRPr lang="en-GB" sz="35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Oval 4">
            <a:hlinkClick r:id="rId3" action="ppaction://hlinkpres?slideindex=1&amp;slidetitle="/>
          </p:cNvPr>
          <p:cNvSpPr>
            <a:spLocks noChangeAspect="1" noChangeArrowheads="1"/>
          </p:cNvSpPr>
          <p:nvPr/>
        </p:nvSpPr>
        <p:spPr bwMode="auto">
          <a:xfrm>
            <a:off x="5867400" y="3455988"/>
            <a:ext cx="2016125" cy="1116012"/>
          </a:xfrm>
          <a:prstGeom prst="ellipse">
            <a:avLst/>
          </a:prstGeom>
          <a:solidFill>
            <a:srgbClr val="2EBBB8"/>
          </a:solidFill>
          <a:ln w="25400" algn="ctr">
            <a:solidFill>
              <a:schemeClr val="bg2">
                <a:lumMod val="1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lvl="1" algn="ctr" eaLnBrk="0" hangingPunct="0">
              <a:defRPr/>
            </a:pPr>
            <a:r>
              <a:rPr lang="en-GB" sz="35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Körper</a:t>
            </a:r>
            <a:endParaRPr lang="en-GB" sz="35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Oval 5">
            <a:hlinkClick r:id="rId3" action="ppaction://hlinkpres?slideindex=1&amp;slidetitle="/>
          </p:cNvPr>
          <p:cNvSpPr>
            <a:spLocks noChangeAspect="1" noChangeArrowheads="1"/>
          </p:cNvSpPr>
          <p:nvPr/>
        </p:nvSpPr>
        <p:spPr bwMode="auto">
          <a:xfrm>
            <a:off x="3886200" y="2209800"/>
            <a:ext cx="2016125" cy="990600"/>
          </a:xfrm>
          <a:prstGeom prst="ellipse">
            <a:avLst/>
          </a:prstGeom>
          <a:solidFill>
            <a:srgbClr val="CCFFFF"/>
          </a:solidFill>
          <a:ln w="28575" algn="ctr">
            <a:solidFill>
              <a:schemeClr val="bg2">
                <a:lumMod val="1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40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Gott</a:t>
            </a:r>
            <a:endParaRPr lang="en-GB" sz="4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9" name="Oval 11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728244" y="4876800"/>
            <a:ext cx="2520156" cy="1143000"/>
          </a:xfrm>
          <a:prstGeom prst="ellipse">
            <a:avLst/>
          </a:prstGeom>
          <a:solidFill>
            <a:srgbClr val="FFCCCC"/>
          </a:solidFill>
          <a:ln w="28575" algn="ctr">
            <a:solidFill>
              <a:schemeClr val="bg2">
                <a:lumMod val="1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Wahrer Mensch</a:t>
            </a:r>
            <a:endParaRPr lang="de-DE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5" name="Oval 13"/>
          <p:cNvSpPr>
            <a:spLocks noChangeArrowheads="1"/>
          </p:cNvSpPr>
          <p:nvPr/>
        </p:nvSpPr>
        <p:spPr bwMode="auto">
          <a:xfrm>
            <a:off x="4648200" y="3889375"/>
            <a:ext cx="541338" cy="273050"/>
          </a:xfrm>
          <a:prstGeom prst="ellipse">
            <a:avLst/>
          </a:prstGeom>
          <a:solidFill>
            <a:srgbClr val="D6009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 rot="5400000">
            <a:off x="4514850" y="3208338"/>
            <a:ext cx="809625" cy="1651000"/>
            <a:chOff x="2016" y="1824"/>
            <a:chExt cx="635" cy="909"/>
          </a:xfrm>
        </p:grpSpPr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2016" y="1826"/>
              <a:ext cx="203" cy="899"/>
            </a:xfrm>
            <a:custGeom>
              <a:avLst/>
              <a:gdLst/>
              <a:ahLst/>
              <a:cxnLst>
                <a:cxn ang="0">
                  <a:pos x="128" y="182"/>
                </a:cxn>
                <a:cxn ang="0">
                  <a:pos x="112" y="262"/>
                </a:cxn>
                <a:cxn ang="0">
                  <a:pos x="101" y="299"/>
                </a:cxn>
                <a:cxn ang="0">
                  <a:pos x="101" y="342"/>
                </a:cxn>
                <a:cxn ang="0">
                  <a:pos x="96" y="428"/>
                </a:cxn>
                <a:cxn ang="0">
                  <a:pos x="96" y="508"/>
                </a:cxn>
                <a:cxn ang="0">
                  <a:pos x="96" y="556"/>
                </a:cxn>
                <a:cxn ang="0">
                  <a:pos x="107" y="604"/>
                </a:cxn>
                <a:cxn ang="0">
                  <a:pos x="112" y="652"/>
                </a:cxn>
                <a:cxn ang="0">
                  <a:pos x="123" y="700"/>
                </a:cxn>
                <a:cxn ang="0">
                  <a:pos x="133" y="748"/>
                </a:cxn>
                <a:cxn ang="0">
                  <a:pos x="149" y="791"/>
                </a:cxn>
                <a:cxn ang="0">
                  <a:pos x="165" y="834"/>
                </a:cxn>
                <a:cxn ang="0">
                  <a:pos x="181" y="877"/>
                </a:cxn>
                <a:cxn ang="0">
                  <a:pos x="133" y="898"/>
                </a:cxn>
                <a:cxn ang="0">
                  <a:pos x="117" y="855"/>
                </a:cxn>
                <a:cxn ang="0">
                  <a:pos x="101" y="807"/>
                </a:cxn>
                <a:cxn ang="0">
                  <a:pos x="85" y="759"/>
                </a:cxn>
                <a:cxn ang="0">
                  <a:pos x="69" y="711"/>
                </a:cxn>
                <a:cxn ang="0">
                  <a:pos x="59" y="663"/>
                </a:cxn>
                <a:cxn ang="0">
                  <a:pos x="53" y="615"/>
                </a:cxn>
                <a:cxn ang="0">
                  <a:pos x="48" y="561"/>
                </a:cxn>
                <a:cxn ang="0">
                  <a:pos x="43" y="513"/>
                </a:cxn>
                <a:cxn ang="0">
                  <a:pos x="37" y="470"/>
                </a:cxn>
                <a:cxn ang="0">
                  <a:pos x="43" y="422"/>
                </a:cxn>
                <a:cxn ang="0">
                  <a:pos x="48" y="337"/>
                </a:cxn>
                <a:cxn ang="0">
                  <a:pos x="53" y="294"/>
                </a:cxn>
                <a:cxn ang="0">
                  <a:pos x="59" y="251"/>
                </a:cxn>
                <a:cxn ang="0">
                  <a:pos x="80" y="166"/>
                </a:cxn>
                <a:cxn ang="0">
                  <a:pos x="0" y="144"/>
                </a:cxn>
                <a:cxn ang="0">
                  <a:pos x="160" y="0"/>
                </a:cxn>
                <a:cxn ang="0">
                  <a:pos x="203" y="208"/>
                </a:cxn>
                <a:cxn ang="0">
                  <a:pos x="128" y="182"/>
                </a:cxn>
              </a:cxnLst>
              <a:rect l="0" t="0" r="r" b="b"/>
              <a:pathLst>
                <a:path w="203" h="898">
                  <a:moveTo>
                    <a:pt x="128" y="182"/>
                  </a:moveTo>
                  <a:lnTo>
                    <a:pt x="112" y="262"/>
                  </a:lnTo>
                  <a:lnTo>
                    <a:pt x="101" y="299"/>
                  </a:lnTo>
                  <a:lnTo>
                    <a:pt x="101" y="342"/>
                  </a:lnTo>
                  <a:lnTo>
                    <a:pt x="96" y="428"/>
                  </a:lnTo>
                  <a:lnTo>
                    <a:pt x="96" y="508"/>
                  </a:lnTo>
                  <a:lnTo>
                    <a:pt x="96" y="556"/>
                  </a:lnTo>
                  <a:lnTo>
                    <a:pt x="107" y="604"/>
                  </a:lnTo>
                  <a:lnTo>
                    <a:pt x="112" y="652"/>
                  </a:lnTo>
                  <a:lnTo>
                    <a:pt x="123" y="700"/>
                  </a:lnTo>
                  <a:lnTo>
                    <a:pt x="133" y="748"/>
                  </a:lnTo>
                  <a:lnTo>
                    <a:pt x="149" y="791"/>
                  </a:lnTo>
                  <a:lnTo>
                    <a:pt x="165" y="834"/>
                  </a:lnTo>
                  <a:lnTo>
                    <a:pt x="181" y="877"/>
                  </a:lnTo>
                  <a:lnTo>
                    <a:pt x="133" y="898"/>
                  </a:lnTo>
                  <a:lnTo>
                    <a:pt x="117" y="855"/>
                  </a:lnTo>
                  <a:lnTo>
                    <a:pt x="101" y="807"/>
                  </a:lnTo>
                  <a:lnTo>
                    <a:pt x="85" y="759"/>
                  </a:lnTo>
                  <a:lnTo>
                    <a:pt x="69" y="711"/>
                  </a:lnTo>
                  <a:lnTo>
                    <a:pt x="59" y="663"/>
                  </a:lnTo>
                  <a:lnTo>
                    <a:pt x="53" y="615"/>
                  </a:lnTo>
                  <a:lnTo>
                    <a:pt x="48" y="561"/>
                  </a:lnTo>
                  <a:lnTo>
                    <a:pt x="43" y="513"/>
                  </a:lnTo>
                  <a:lnTo>
                    <a:pt x="37" y="470"/>
                  </a:lnTo>
                  <a:lnTo>
                    <a:pt x="43" y="422"/>
                  </a:lnTo>
                  <a:lnTo>
                    <a:pt x="48" y="337"/>
                  </a:lnTo>
                  <a:lnTo>
                    <a:pt x="53" y="294"/>
                  </a:lnTo>
                  <a:lnTo>
                    <a:pt x="59" y="251"/>
                  </a:lnTo>
                  <a:lnTo>
                    <a:pt x="80" y="166"/>
                  </a:lnTo>
                  <a:lnTo>
                    <a:pt x="0" y="144"/>
                  </a:lnTo>
                  <a:lnTo>
                    <a:pt x="160" y="0"/>
                  </a:lnTo>
                  <a:lnTo>
                    <a:pt x="203" y="208"/>
                  </a:lnTo>
                  <a:lnTo>
                    <a:pt x="128" y="182"/>
                  </a:lnTo>
                  <a:close/>
                </a:path>
              </a:pathLst>
            </a:custGeom>
            <a:solidFill>
              <a:srgbClr val="80008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endParaRPr lang="en-GB" dirty="0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2448" y="1838"/>
              <a:ext cx="203" cy="898"/>
            </a:xfrm>
            <a:custGeom>
              <a:avLst/>
              <a:gdLst/>
              <a:ahLst/>
              <a:cxnLst>
                <a:cxn ang="0">
                  <a:pos x="75" y="716"/>
                </a:cxn>
                <a:cxn ang="0">
                  <a:pos x="96" y="636"/>
                </a:cxn>
                <a:cxn ang="0">
                  <a:pos x="101" y="593"/>
                </a:cxn>
                <a:cxn ang="0">
                  <a:pos x="107" y="556"/>
                </a:cxn>
                <a:cxn ang="0">
                  <a:pos x="112" y="470"/>
                </a:cxn>
                <a:cxn ang="0">
                  <a:pos x="112" y="390"/>
                </a:cxn>
                <a:cxn ang="0">
                  <a:pos x="107" y="337"/>
                </a:cxn>
                <a:cxn ang="0">
                  <a:pos x="101" y="288"/>
                </a:cxn>
                <a:cxn ang="0">
                  <a:pos x="91" y="246"/>
                </a:cxn>
                <a:cxn ang="0">
                  <a:pos x="80" y="198"/>
                </a:cxn>
                <a:cxn ang="0">
                  <a:pos x="69" y="149"/>
                </a:cxn>
                <a:cxn ang="0">
                  <a:pos x="53" y="107"/>
                </a:cxn>
                <a:cxn ang="0">
                  <a:pos x="37" y="64"/>
                </a:cxn>
                <a:cxn ang="0">
                  <a:pos x="21" y="21"/>
                </a:cxn>
                <a:cxn ang="0">
                  <a:pos x="69" y="0"/>
                </a:cxn>
                <a:cxn ang="0">
                  <a:pos x="85" y="43"/>
                </a:cxn>
                <a:cxn ang="0">
                  <a:pos x="107" y="91"/>
                </a:cxn>
                <a:cxn ang="0">
                  <a:pos x="123" y="133"/>
                </a:cxn>
                <a:cxn ang="0">
                  <a:pos x="133" y="182"/>
                </a:cxn>
                <a:cxn ang="0">
                  <a:pos x="144" y="235"/>
                </a:cxn>
                <a:cxn ang="0">
                  <a:pos x="155" y="283"/>
                </a:cxn>
                <a:cxn ang="0">
                  <a:pos x="160" y="331"/>
                </a:cxn>
                <a:cxn ang="0">
                  <a:pos x="165" y="385"/>
                </a:cxn>
                <a:cxn ang="0">
                  <a:pos x="165" y="428"/>
                </a:cxn>
                <a:cxn ang="0">
                  <a:pos x="165" y="476"/>
                </a:cxn>
                <a:cxn ang="0">
                  <a:pos x="160" y="561"/>
                </a:cxn>
                <a:cxn ang="0">
                  <a:pos x="155" y="604"/>
                </a:cxn>
                <a:cxn ang="0">
                  <a:pos x="144" y="647"/>
                </a:cxn>
                <a:cxn ang="0">
                  <a:pos x="128" y="732"/>
                </a:cxn>
                <a:cxn ang="0">
                  <a:pos x="203" y="754"/>
                </a:cxn>
                <a:cxn ang="0">
                  <a:pos x="48" y="898"/>
                </a:cxn>
                <a:cxn ang="0">
                  <a:pos x="0" y="690"/>
                </a:cxn>
                <a:cxn ang="0">
                  <a:pos x="75" y="716"/>
                </a:cxn>
              </a:cxnLst>
              <a:rect l="0" t="0" r="r" b="b"/>
              <a:pathLst>
                <a:path w="203" h="898">
                  <a:moveTo>
                    <a:pt x="75" y="716"/>
                  </a:moveTo>
                  <a:lnTo>
                    <a:pt x="96" y="636"/>
                  </a:lnTo>
                  <a:lnTo>
                    <a:pt x="101" y="593"/>
                  </a:lnTo>
                  <a:lnTo>
                    <a:pt x="107" y="556"/>
                  </a:lnTo>
                  <a:lnTo>
                    <a:pt x="112" y="470"/>
                  </a:lnTo>
                  <a:lnTo>
                    <a:pt x="112" y="390"/>
                  </a:lnTo>
                  <a:lnTo>
                    <a:pt x="107" y="337"/>
                  </a:lnTo>
                  <a:lnTo>
                    <a:pt x="101" y="288"/>
                  </a:lnTo>
                  <a:lnTo>
                    <a:pt x="91" y="246"/>
                  </a:lnTo>
                  <a:lnTo>
                    <a:pt x="80" y="198"/>
                  </a:lnTo>
                  <a:lnTo>
                    <a:pt x="69" y="149"/>
                  </a:lnTo>
                  <a:lnTo>
                    <a:pt x="53" y="107"/>
                  </a:lnTo>
                  <a:lnTo>
                    <a:pt x="37" y="64"/>
                  </a:lnTo>
                  <a:lnTo>
                    <a:pt x="21" y="21"/>
                  </a:lnTo>
                  <a:lnTo>
                    <a:pt x="69" y="0"/>
                  </a:lnTo>
                  <a:lnTo>
                    <a:pt x="85" y="43"/>
                  </a:lnTo>
                  <a:lnTo>
                    <a:pt x="107" y="91"/>
                  </a:lnTo>
                  <a:lnTo>
                    <a:pt x="123" y="133"/>
                  </a:lnTo>
                  <a:lnTo>
                    <a:pt x="133" y="182"/>
                  </a:lnTo>
                  <a:lnTo>
                    <a:pt x="144" y="235"/>
                  </a:lnTo>
                  <a:lnTo>
                    <a:pt x="155" y="283"/>
                  </a:lnTo>
                  <a:lnTo>
                    <a:pt x="160" y="331"/>
                  </a:lnTo>
                  <a:lnTo>
                    <a:pt x="165" y="385"/>
                  </a:lnTo>
                  <a:lnTo>
                    <a:pt x="165" y="428"/>
                  </a:lnTo>
                  <a:lnTo>
                    <a:pt x="165" y="476"/>
                  </a:lnTo>
                  <a:lnTo>
                    <a:pt x="160" y="561"/>
                  </a:lnTo>
                  <a:lnTo>
                    <a:pt x="155" y="604"/>
                  </a:lnTo>
                  <a:lnTo>
                    <a:pt x="144" y="647"/>
                  </a:lnTo>
                  <a:lnTo>
                    <a:pt x="128" y="732"/>
                  </a:lnTo>
                  <a:lnTo>
                    <a:pt x="203" y="754"/>
                  </a:lnTo>
                  <a:lnTo>
                    <a:pt x="48" y="898"/>
                  </a:lnTo>
                  <a:lnTo>
                    <a:pt x="0" y="690"/>
                  </a:lnTo>
                  <a:lnTo>
                    <a:pt x="75" y="716"/>
                  </a:lnTo>
                  <a:close/>
                </a:path>
              </a:pathLst>
            </a:custGeom>
            <a:solidFill>
              <a:srgbClr val="80008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endParaRPr lang="en-GB" dirty="0"/>
            </a:p>
          </p:txBody>
        </p:sp>
      </p:grpSp>
      <p:sp>
        <p:nvSpPr>
          <p:cNvPr id="14347" name="Freeform 14"/>
          <p:cNvSpPr>
            <a:spLocks/>
          </p:cNvSpPr>
          <p:nvPr/>
        </p:nvSpPr>
        <p:spPr bwMode="auto">
          <a:xfrm>
            <a:off x="5638800" y="2438400"/>
            <a:ext cx="1371600" cy="381000"/>
          </a:xfrm>
          <a:custGeom>
            <a:avLst/>
            <a:gdLst>
              <a:gd name="T0" fmla="*/ 0 w 720"/>
              <a:gd name="T1" fmla="*/ 2147483647 h 432"/>
              <a:gd name="T2" fmla="*/ 2147483647 w 720"/>
              <a:gd name="T3" fmla="*/ 2147483647 h 432"/>
              <a:gd name="T4" fmla="*/ 2147483647 w 720"/>
              <a:gd name="T5" fmla="*/ 2147483647 h 432"/>
              <a:gd name="T6" fmla="*/ 2147483647 w 720"/>
              <a:gd name="T7" fmla="*/ 0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432"/>
              <a:gd name="T14" fmla="*/ 720 w 720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432">
                <a:moveTo>
                  <a:pt x="0" y="432"/>
                </a:moveTo>
                <a:cubicBezTo>
                  <a:pt x="60" y="344"/>
                  <a:pt x="120" y="256"/>
                  <a:pt x="192" y="192"/>
                </a:cubicBezTo>
                <a:cubicBezTo>
                  <a:pt x="264" y="128"/>
                  <a:pt x="344" y="80"/>
                  <a:pt x="432" y="48"/>
                </a:cubicBezTo>
                <a:cubicBezTo>
                  <a:pt x="520" y="16"/>
                  <a:pt x="672" y="8"/>
                  <a:pt x="720" y="0"/>
                </a:cubicBezTo>
              </a:path>
            </a:pathLst>
          </a:custGeom>
          <a:noFill/>
          <a:ln w="92075">
            <a:solidFill>
              <a:srgbClr val="993366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858000" y="2000250"/>
            <a:ext cx="2590800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 dirty="0" err="1" smtClean="0">
                <a:solidFill>
                  <a:schemeClr val="bg2">
                    <a:lumMod val="10000"/>
                  </a:schemeClr>
                </a:solidFill>
                <a:latin typeface="Franklin Gothic Medium" pitchFamily="34" charset="0"/>
              </a:rPr>
              <a:t>Ausgerichtet</a:t>
            </a:r>
            <a:r>
              <a:rPr lang="en-GB" sz="2400" dirty="0" smtClean="0">
                <a:solidFill>
                  <a:schemeClr val="bg2">
                    <a:lumMod val="10000"/>
                  </a:schemeClr>
                </a:solidFill>
                <a:latin typeface="Franklin Gothic Medium" pitchFamily="34" charset="0"/>
              </a:rPr>
              <a:t> auf </a:t>
            </a:r>
            <a:r>
              <a:rPr lang="en-GB" sz="2400" dirty="0" err="1" smtClean="0">
                <a:solidFill>
                  <a:schemeClr val="bg2">
                    <a:lumMod val="10000"/>
                  </a:schemeClr>
                </a:solidFill>
                <a:latin typeface="Franklin Gothic Medium" pitchFamily="34" charset="0"/>
              </a:rPr>
              <a:t>höhere</a:t>
            </a:r>
            <a:r>
              <a:rPr lang="en-GB" sz="2400" dirty="0" smtClean="0">
                <a:solidFill>
                  <a:schemeClr val="bg2">
                    <a:lumMod val="10000"/>
                  </a:schemeClr>
                </a:solidFill>
                <a:latin typeface="Franklin Gothic Medium" pitchFamily="34" charset="0"/>
              </a:rPr>
              <a:t> </a:t>
            </a:r>
            <a:r>
              <a:rPr lang="en-GB" sz="2400" dirty="0" err="1" smtClean="0">
                <a:solidFill>
                  <a:schemeClr val="bg2">
                    <a:lumMod val="10000"/>
                  </a:schemeClr>
                </a:solidFill>
                <a:latin typeface="Franklin Gothic Medium" pitchFamily="34" charset="0"/>
              </a:rPr>
              <a:t>Werte</a:t>
            </a:r>
            <a:r>
              <a:rPr lang="en-GB" sz="2400" dirty="0" smtClean="0">
                <a:solidFill>
                  <a:schemeClr val="bg2">
                    <a:lumMod val="10000"/>
                  </a:schemeClr>
                </a:solidFill>
                <a:latin typeface="Franklin Gothic Medium" pitchFamily="34" charset="0"/>
              </a:rPr>
              <a:t> und </a:t>
            </a:r>
            <a:r>
              <a:rPr lang="en-GB" sz="2400" dirty="0" err="1" smtClean="0">
                <a:solidFill>
                  <a:schemeClr val="bg2">
                    <a:lumMod val="10000"/>
                  </a:schemeClr>
                </a:solidFill>
                <a:latin typeface="Franklin Gothic Medium" pitchFamily="34" charset="0"/>
              </a:rPr>
              <a:t>höheren</a:t>
            </a:r>
            <a:r>
              <a:rPr lang="en-GB" sz="2400" dirty="0" smtClean="0">
                <a:solidFill>
                  <a:schemeClr val="bg2">
                    <a:lumMod val="10000"/>
                  </a:schemeClr>
                </a:solidFill>
                <a:latin typeface="Franklin Gothic Medium" pitchFamily="34" charset="0"/>
              </a:rPr>
              <a:t> </a:t>
            </a:r>
            <a:r>
              <a:rPr lang="en-GB" sz="2400" dirty="0" err="1" smtClean="0">
                <a:solidFill>
                  <a:schemeClr val="bg2">
                    <a:lumMod val="10000"/>
                  </a:schemeClr>
                </a:solidFill>
                <a:latin typeface="Franklin Gothic Medium" pitchFamily="34" charset="0"/>
              </a:rPr>
              <a:t>Zweck</a:t>
            </a:r>
            <a:endParaRPr lang="en-GB" sz="2400" dirty="0">
              <a:solidFill>
                <a:schemeClr val="bg2">
                  <a:lumMod val="10000"/>
                </a:schemeClr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 rot="10800000">
            <a:off x="3581400" y="4800600"/>
            <a:ext cx="2724150" cy="1828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669 w 21600"/>
              <a:gd name="T13" fmla="*/ 5669 h 21600"/>
              <a:gd name="T14" fmla="*/ 15931 w 21600"/>
              <a:gd name="T15" fmla="*/ 159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737" y="21600"/>
                </a:lnTo>
                <a:lnTo>
                  <a:pt x="13863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008080"/>
              </a:gs>
              <a:gs pos="100000">
                <a:srgbClr val="CC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191000" y="5105162"/>
            <a:ext cx="1524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GB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Familien</a:t>
            </a:r>
            <a:r>
              <a:rPr lang="en-GB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2000" b="1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Gesellschaft</a:t>
            </a:r>
            <a:endParaRPr lang="en-GB" sz="20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0" hangingPunct="0">
              <a:defRPr/>
            </a:pPr>
            <a:r>
              <a:rPr lang="en-GB" sz="2800" b="1" i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Nation</a:t>
            </a:r>
          </a:p>
          <a:p>
            <a:pPr algn="ctr" eaLnBrk="0" hangingPunct="0">
              <a:defRPr/>
            </a:pPr>
            <a:r>
              <a:rPr lang="en-GB" sz="3200" b="1" i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Welt</a:t>
            </a:r>
            <a:endParaRPr lang="en-GB" sz="4000" b="1" i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AutoShape 2"/>
          <p:cNvSpPr>
            <a:spLocks noChangeAspect="1" noChangeArrowheads="1"/>
          </p:cNvSpPr>
          <p:nvPr/>
        </p:nvSpPr>
        <p:spPr bwMode="auto">
          <a:xfrm>
            <a:off x="4011613" y="2590800"/>
            <a:ext cx="1849437" cy="1706563"/>
          </a:xfrm>
          <a:prstGeom prst="diamond">
            <a:avLst/>
          </a:prstGeom>
          <a:gradFill rotWithShape="0">
            <a:gsLst>
              <a:gs pos="0">
                <a:srgbClr val="5D64FF"/>
              </a:gs>
              <a:gs pos="100000">
                <a:srgbClr val="33CCCC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3333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de-DE"/>
          </a:p>
        </p:txBody>
      </p:sp>
      <p:sp>
        <p:nvSpPr>
          <p:cNvPr id="18" name="Oval 3">
            <a:hlinkClick r:id="rId3" action="ppaction://hlinkpres?slideindex=1&amp;slidetitle="/>
          </p:cNvPr>
          <p:cNvSpPr>
            <a:spLocks noChangeAspect="1" noChangeArrowheads="1"/>
          </p:cNvSpPr>
          <p:nvPr/>
        </p:nvSpPr>
        <p:spPr bwMode="auto">
          <a:xfrm>
            <a:off x="1981200" y="2819400"/>
            <a:ext cx="2016125" cy="1117600"/>
          </a:xfrm>
          <a:prstGeom prst="ellipse">
            <a:avLst/>
          </a:prstGeom>
          <a:solidFill>
            <a:srgbClr val="3333CC"/>
          </a:solidFill>
          <a:ln w="25400" algn="ctr">
            <a:solidFill>
              <a:schemeClr val="bg2">
                <a:lumMod val="1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35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Ehemann</a:t>
            </a:r>
            <a:endParaRPr lang="en-GB" sz="35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9" name="Oval 4">
            <a:hlinkClick r:id="rId3" action="ppaction://hlinkpres?slideindex=1&amp;slidetitle="/>
          </p:cNvPr>
          <p:cNvSpPr>
            <a:spLocks noChangeAspect="1" noChangeArrowheads="1"/>
          </p:cNvSpPr>
          <p:nvPr/>
        </p:nvSpPr>
        <p:spPr bwMode="auto">
          <a:xfrm>
            <a:off x="5867400" y="2846388"/>
            <a:ext cx="2016125" cy="1116012"/>
          </a:xfrm>
          <a:prstGeom prst="ellipse">
            <a:avLst/>
          </a:prstGeom>
          <a:solidFill>
            <a:srgbClr val="2EBBB8"/>
          </a:solidFill>
          <a:ln w="25400" algn="ctr">
            <a:solidFill>
              <a:schemeClr val="bg2">
                <a:lumMod val="1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lvl="1" algn="ctr" eaLnBrk="0" hangingPunct="0">
              <a:defRPr/>
            </a:pPr>
            <a:r>
              <a:rPr lang="en-GB" sz="35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Ehefrau</a:t>
            </a:r>
            <a:endParaRPr lang="en-GB" sz="35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Oval 5">
            <a:hlinkClick r:id="rId3" action="ppaction://hlinkpres?slideindex=1&amp;slidetitle="/>
          </p:cNvPr>
          <p:cNvSpPr>
            <a:spLocks noChangeAspect="1" noChangeArrowheads="1"/>
          </p:cNvSpPr>
          <p:nvPr/>
        </p:nvSpPr>
        <p:spPr bwMode="auto">
          <a:xfrm>
            <a:off x="3886200" y="1600200"/>
            <a:ext cx="2016125" cy="990600"/>
          </a:xfrm>
          <a:prstGeom prst="ellipse">
            <a:avLst/>
          </a:prstGeom>
          <a:solidFill>
            <a:srgbClr val="CCFFFF"/>
          </a:solidFill>
          <a:ln w="28575" algn="ctr">
            <a:solidFill>
              <a:schemeClr val="bg2">
                <a:lumMod val="1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40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Gott</a:t>
            </a:r>
            <a:endParaRPr lang="en-GB" sz="4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28600" y="954087"/>
            <a:ext cx="952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36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2. </a:t>
            </a:r>
            <a:r>
              <a:rPr lang="en-GB" sz="36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Friede</a:t>
            </a:r>
            <a:r>
              <a:rPr lang="en-GB" sz="36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in </a:t>
            </a:r>
            <a:r>
              <a:rPr lang="en-GB" sz="36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der</a:t>
            </a:r>
            <a:r>
              <a:rPr lang="en-GB" sz="36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GB" sz="36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menschlichen</a:t>
            </a:r>
            <a:r>
              <a:rPr lang="en-GB" sz="36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GB" sz="36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Gesellschaft</a:t>
            </a:r>
            <a:endParaRPr lang="en-GB" sz="36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22" name="Oval 11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927475" y="4267200"/>
            <a:ext cx="2016125" cy="838200"/>
          </a:xfrm>
          <a:prstGeom prst="ellipse">
            <a:avLst/>
          </a:prstGeom>
          <a:solidFill>
            <a:srgbClr val="FFCCCC"/>
          </a:solidFill>
          <a:ln w="28575" algn="ctr">
            <a:solidFill>
              <a:schemeClr val="bg2">
                <a:lumMod val="1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 b="1">
              <a:solidFill>
                <a:srgbClr val="FFFFCC"/>
              </a:solidFill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3962400" y="4495800"/>
            <a:ext cx="19812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defRPr/>
            </a:pPr>
            <a:r>
              <a:rPr lang="en-GB" sz="35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Kinder</a:t>
            </a:r>
            <a:endParaRPr lang="en-GB" sz="35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371" name="Oval 13"/>
          <p:cNvSpPr>
            <a:spLocks noChangeArrowheads="1"/>
          </p:cNvSpPr>
          <p:nvPr/>
        </p:nvSpPr>
        <p:spPr bwMode="auto">
          <a:xfrm>
            <a:off x="4648200" y="3279775"/>
            <a:ext cx="541338" cy="273050"/>
          </a:xfrm>
          <a:prstGeom prst="ellipse">
            <a:avLst/>
          </a:prstGeom>
          <a:solidFill>
            <a:srgbClr val="D6009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 rot="5400000">
            <a:off x="4514850" y="2598738"/>
            <a:ext cx="809625" cy="1651000"/>
            <a:chOff x="2016" y="1824"/>
            <a:chExt cx="635" cy="909"/>
          </a:xfrm>
        </p:grpSpPr>
        <p:sp>
          <p:nvSpPr>
            <p:cNvPr id="26" name="Freeform 15"/>
            <p:cNvSpPr>
              <a:spLocks/>
            </p:cNvSpPr>
            <p:nvPr/>
          </p:nvSpPr>
          <p:spPr bwMode="auto">
            <a:xfrm>
              <a:off x="2016" y="1826"/>
              <a:ext cx="203" cy="899"/>
            </a:xfrm>
            <a:custGeom>
              <a:avLst/>
              <a:gdLst/>
              <a:ahLst/>
              <a:cxnLst>
                <a:cxn ang="0">
                  <a:pos x="128" y="182"/>
                </a:cxn>
                <a:cxn ang="0">
                  <a:pos x="112" y="262"/>
                </a:cxn>
                <a:cxn ang="0">
                  <a:pos x="101" y="299"/>
                </a:cxn>
                <a:cxn ang="0">
                  <a:pos x="101" y="342"/>
                </a:cxn>
                <a:cxn ang="0">
                  <a:pos x="96" y="428"/>
                </a:cxn>
                <a:cxn ang="0">
                  <a:pos x="96" y="508"/>
                </a:cxn>
                <a:cxn ang="0">
                  <a:pos x="96" y="556"/>
                </a:cxn>
                <a:cxn ang="0">
                  <a:pos x="107" y="604"/>
                </a:cxn>
                <a:cxn ang="0">
                  <a:pos x="112" y="652"/>
                </a:cxn>
                <a:cxn ang="0">
                  <a:pos x="123" y="700"/>
                </a:cxn>
                <a:cxn ang="0">
                  <a:pos x="133" y="748"/>
                </a:cxn>
                <a:cxn ang="0">
                  <a:pos x="149" y="791"/>
                </a:cxn>
                <a:cxn ang="0">
                  <a:pos x="165" y="834"/>
                </a:cxn>
                <a:cxn ang="0">
                  <a:pos x="181" y="877"/>
                </a:cxn>
                <a:cxn ang="0">
                  <a:pos x="133" y="898"/>
                </a:cxn>
                <a:cxn ang="0">
                  <a:pos x="117" y="855"/>
                </a:cxn>
                <a:cxn ang="0">
                  <a:pos x="101" y="807"/>
                </a:cxn>
                <a:cxn ang="0">
                  <a:pos x="85" y="759"/>
                </a:cxn>
                <a:cxn ang="0">
                  <a:pos x="69" y="711"/>
                </a:cxn>
                <a:cxn ang="0">
                  <a:pos x="59" y="663"/>
                </a:cxn>
                <a:cxn ang="0">
                  <a:pos x="53" y="615"/>
                </a:cxn>
                <a:cxn ang="0">
                  <a:pos x="48" y="561"/>
                </a:cxn>
                <a:cxn ang="0">
                  <a:pos x="43" y="513"/>
                </a:cxn>
                <a:cxn ang="0">
                  <a:pos x="37" y="470"/>
                </a:cxn>
                <a:cxn ang="0">
                  <a:pos x="43" y="422"/>
                </a:cxn>
                <a:cxn ang="0">
                  <a:pos x="48" y="337"/>
                </a:cxn>
                <a:cxn ang="0">
                  <a:pos x="53" y="294"/>
                </a:cxn>
                <a:cxn ang="0">
                  <a:pos x="59" y="251"/>
                </a:cxn>
                <a:cxn ang="0">
                  <a:pos x="80" y="166"/>
                </a:cxn>
                <a:cxn ang="0">
                  <a:pos x="0" y="144"/>
                </a:cxn>
                <a:cxn ang="0">
                  <a:pos x="160" y="0"/>
                </a:cxn>
                <a:cxn ang="0">
                  <a:pos x="203" y="208"/>
                </a:cxn>
                <a:cxn ang="0">
                  <a:pos x="128" y="182"/>
                </a:cxn>
              </a:cxnLst>
              <a:rect l="0" t="0" r="r" b="b"/>
              <a:pathLst>
                <a:path w="203" h="898">
                  <a:moveTo>
                    <a:pt x="128" y="182"/>
                  </a:moveTo>
                  <a:lnTo>
                    <a:pt x="112" y="262"/>
                  </a:lnTo>
                  <a:lnTo>
                    <a:pt x="101" y="299"/>
                  </a:lnTo>
                  <a:lnTo>
                    <a:pt x="101" y="342"/>
                  </a:lnTo>
                  <a:lnTo>
                    <a:pt x="96" y="428"/>
                  </a:lnTo>
                  <a:lnTo>
                    <a:pt x="96" y="508"/>
                  </a:lnTo>
                  <a:lnTo>
                    <a:pt x="96" y="556"/>
                  </a:lnTo>
                  <a:lnTo>
                    <a:pt x="107" y="604"/>
                  </a:lnTo>
                  <a:lnTo>
                    <a:pt x="112" y="652"/>
                  </a:lnTo>
                  <a:lnTo>
                    <a:pt x="123" y="700"/>
                  </a:lnTo>
                  <a:lnTo>
                    <a:pt x="133" y="748"/>
                  </a:lnTo>
                  <a:lnTo>
                    <a:pt x="149" y="791"/>
                  </a:lnTo>
                  <a:lnTo>
                    <a:pt x="165" y="834"/>
                  </a:lnTo>
                  <a:lnTo>
                    <a:pt x="181" y="877"/>
                  </a:lnTo>
                  <a:lnTo>
                    <a:pt x="133" y="898"/>
                  </a:lnTo>
                  <a:lnTo>
                    <a:pt x="117" y="855"/>
                  </a:lnTo>
                  <a:lnTo>
                    <a:pt x="101" y="807"/>
                  </a:lnTo>
                  <a:lnTo>
                    <a:pt x="85" y="759"/>
                  </a:lnTo>
                  <a:lnTo>
                    <a:pt x="69" y="711"/>
                  </a:lnTo>
                  <a:lnTo>
                    <a:pt x="59" y="663"/>
                  </a:lnTo>
                  <a:lnTo>
                    <a:pt x="53" y="615"/>
                  </a:lnTo>
                  <a:lnTo>
                    <a:pt x="48" y="561"/>
                  </a:lnTo>
                  <a:lnTo>
                    <a:pt x="43" y="513"/>
                  </a:lnTo>
                  <a:lnTo>
                    <a:pt x="37" y="470"/>
                  </a:lnTo>
                  <a:lnTo>
                    <a:pt x="43" y="422"/>
                  </a:lnTo>
                  <a:lnTo>
                    <a:pt x="48" y="337"/>
                  </a:lnTo>
                  <a:lnTo>
                    <a:pt x="53" y="294"/>
                  </a:lnTo>
                  <a:lnTo>
                    <a:pt x="59" y="251"/>
                  </a:lnTo>
                  <a:lnTo>
                    <a:pt x="80" y="166"/>
                  </a:lnTo>
                  <a:lnTo>
                    <a:pt x="0" y="144"/>
                  </a:lnTo>
                  <a:lnTo>
                    <a:pt x="160" y="0"/>
                  </a:lnTo>
                  <a:lnTo>
                    <a:pt x="203" y="208"/>
                  </a:lnTo>
                  <a:lnTo>
                    <a:pt x="128" y="182"/>
                  </a:lnTo>
                  <a:close/>
                </a:path>
              </a:pathLst>
            </a:custGeom>
            <a:solidFill>
              <a:srgbClr val="80008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endParaRPr lang="en-GB" dirty="0"/>
            </a:p>
          </p:txBody>
        </p:sp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2448" y="1838"/>
              <a:ext cx="203" cy="898"/>
            </a:xfrm>
            <a:custGeom>
              <a:avLst/>
              <a:gdLst/>
              <a:ahLst/>
              <a:cxnLst>
                <a:cxn ang="0">
                  <a:pos x="75" y="716"/>
                </a:cxn>
                <a:cxn ang="0">
                  <a:pos x="96" y="636"/>
                </a:cxn>
                <a:cxn ang="0">
                  <a:pos x="101" y="593"/>
                </a:cxn>
                <a:cxn ang="0">
                  <a:pos x="107" y="556"/>
                </a:cxn>
                <a:cxn ang="0">
                  <a:pos x="112" y="470"/>
                </a:cxn>
                <a:cxn ang="0">
                  <a:pos x="112" y="390"/>
                </a:cxn>
                <a:cxn ang="0">
                  <a:pos x="107" y="337"/>
                </a:cxn>
                <a:cxn ang="0">
                  <a:pos x="101" y="288"/>
                </a:cxn>
                <a:cxn ang="0">
                  <a:pos x="91" y="246"/>
                </a:cxn>
                <a:cxn ang="0">
                  <a:pos x="80" y="198"/>
                </a:cxn>
                <a:cxn ang="0">
                  <a:pos x="69" y="149"/>
                </a:cxn>
                <a:cxn ang="0">
                  <a:pos x="53" y="107"/>
                </a:cxn>
                <a:cxn ang="0">
                  <a:pos x="37" y="64"/>
                </a:cxn>
                <a:cxn ang="0">
                  <a:pos x="21" y="21"/>
                </a:cxn>
                <a:cxn ang="0">
                  <a:pos x="69" y="0"/>
                </a:cxn>
                <a:cxn ang="0">
                  <a:pos x="85" y="43"/>
                </a:cxn>
                <a:cxn ang="0">
                  <a:pos x="107" y="91"/>
                </a:cxn>
                <a:cxn ang="0">
                  <a:pos x="123" y="133"/>
                </a:cxn>
                <a:cxn ang="0">
                  <a:pos x="133" y="182"/>
                </a:cxn>
                <a:cxn ang="0">
                  <a:pos x="144" y="235"/>
                </a:cxn>
                <a:cxn ang="0">
                  <a:pos x="155" y="283"/>
                </a:cxn>
                <a:cxn ang="0">
                  <a:pos x="160" y="331"/>
                </a:cxn>
                <a:cxn ang="0">
                  <a:pos x="165" y="385"/>
                </a:cxn>
                <a:cxn ang="0">
                  <a:pos x="165" y="428"/>
                </a:cxn>
                <a:cxn ang="0">
                  <a:pos x="165" y="476"/>
                </a:cxn>
                <a:cxn ang="0">
                  <a:pos x="160" y="561"/>
                </a:cxn>
                <a:cxn ang="0">
                  <a:pos x="155" y="604"/>
                </a:cxn>
                <a:cxn ang="0">
                  <a:pos x="144" y="647"/>
                </a:cxn>
                <a:cxn ang="0">
                  <a:pos x="128" y="732"/>
                </a:cxn>
                <a:cxn ang="0">
                  <a:pos x="203" y="754"/>
                </a:cxn>
                <a:cxn ang="0">
                  <a:pos x="48" y="898"/>
                </a:cxn>
                <a:cxn ang="0">
                  <a:pos x="0" y="690"/>
                </a:cxn>
                <a:cxn ang="0">
                  <a:pos x="75" y="716"/>
                </a:cxn>
              </a:cxnLst>
              <a:rect l="0" t="0" r="r" b="b"/>
              <a:pathLst>
                <a:path w="203" h="898">
                  <a:moveTo>
                    <a:pt x="75" y="716"/>
                  </a:moveTo>
                  <a:lnTo>
                    <a:pt x="96" y="636"/>
                  </a:lnTo>
                  <a:lnTo>
                    <a:pt x="101" y="593"/>
                  </a:lnTo>
                  <a:lnTo>
                    <a:pt x="107" y="556"/>
                  </a:lnTo>
                  <a:lnTo>
                    <a:pt x="112" y="470"/>
                  </a:lnTo>
                  <a:lnTo>
                    <a:pt x="112" y="390"/>
                  </a:lnTo>
                  <a:lnTo>
                    <a:pt x="107" y="337"/>
                  </a:lnTo>
                  <a:lnTo>
                    <a:pt x="101" y="288"/>
                  </a:lnTo>
                  <a:lnTo>
                    <a:pt x="91" y="246"/>
                  </a:lnTo>
                  <a:lnTo>
                    <a:pt x="80" y="198"/>
                  </a:lnTo>
                  <a:lnTo>
                    <a:pt x="69" y="149"/>
                  </a:lnTo>
                  <a:lnTo>
                    <a:pt x="53" y="107"/>
                  </a:lnTo>
                  <a:lnTo>
                    <a:pt x="37" y="64"/>
                  </a:lnTo>
                  <a:lnTo>
                    <a:pt x="21" y="21"/>
                  </a:lnTo>
                  <a:lnTo>
                    <a:pt x="69" y="0"/>
                  </a:lnTo>
                  <a:lnTo>
                    <a:pt x="85" y="43"/>
                  </a:lnTo>
                  <a:lnTo>
                    <a:pt x="107" y="91"/>
                  </a:lnTo>
                  <a:lnTo>
                    <a:pt x="123" y="133"/>
                  </a:lnTo>
                  <a:lnTo>
                    <a:pt x="133" y="182"/>
                  </a:lnTo>
                  <a:lnTo>
                    <a:pt x="144" y="235"/>
                  </a:lnTo>
                  <a:lnTo>
                    <a:pt x="155" y="283"/>
                  </a:lnTo>
                  <a:lnTo>
                    <a:pt x="160" y="331"/>
                  </a:lnTo>
                  <a:lnTo>
                    <a:pt x="165" y="385"/>
                  </a:lnTo>
                  <a:lnTo>
                    <a:pt x="165" y="428"/>
                  </a:lnTo>
                  <a:lnTo>
                    <a:pt x="165" y="476"/>
                  </a:lnTo>
                  <a:lnTo>
                    <a:pt x="160" y="561"/>
                  </a:lnTo>
                  <a:lnTo>
                    <a:pt x="155" y="604"/>
                  </a:lnTo>
                  <a:lnTo>
                    <a:pt x="144" y="647"/>
                  </a:lnTo>
                  <a:lnTo>
                    <a:pt x="128" y="732"/>
                  </a:lnTo>
                  <a:lnTo>
                    <a:pt x="203" y="754"/>
                  </a:lnTo>
                  <a:lnTo>
                    <a:pt x="48" y="898"/>
                  </a:lnTo>
                  <a:lnTo>
                    <a:pt x="0" y="690"/>
                  </a:lnTo>
                  <a:lnTo>
                    <a:pt x="75" y="716"/>
                  </a:lnTo>
                  <a:close/>
                </a:path>
              </a:pathLst>
            </a:custGeom>
            <a:solidFill>
              <a:srgbClr val="80008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endParaRPr lang="en-GB" dirty="0"/>
            </a:p>
          </p:txBody>
        </p:sp>
      </p:grpSp>
      <p:sp>
        <p:nvSpPr>
          <p:cNvPr id="28" name="Rectangle 22"/>
          <p:cNvSpPr txBox="1">
            <a:spLocks noChangeArrowheads="1"/>
          </p:cNvSpPr>
          <p:nvPr/>
        </p:nvSpPr>
        <p:spPr>
          <a:xfrm>
            <a:off x="0" y="0"/>
            <a:ext cx="9906000" cy="79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8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Grundlage</a:t>
            </a:r>
            <a:r>
              <a:rPr lang="en-GB" sz="3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38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für</a:t>
            </a:r>
            <a:r>
              <a:rPr lang="en-GB" sz="3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38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andauernden</a:t>
            </a:r>
            <a:r>
              <a:rPr lang="en-GB" sz="3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38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Frieden</a:t>
            </a:r>
            <a:r>
              <a:rPr lang="en-GB" sz="3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u. </a:t>
            </a:r>
            <a:r>
              <a:rPr lang="en-GB" sz="38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Glück</a:t>
            </a:r>
            <a:endParaRPr lang="en-GB" sz="3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762000" y="4559300"/>
            <a:ext cx="2667000" cy="138499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GB" sz="28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DIE FAMILIE</a:t>
            </a:r>
            <a:endParaRPr lang="en-GB" sz="28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algn="ctr" eaLnBrk="0" hangingPunct="0">
              <a:defRPr/>
            </a:pPr>
            <a:r>
              <a:rPr lang="en-GB" sz="28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GB" sz="28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ist</a:t>
            </a:r>
            <a:r>
              <a:rPr lang="en-GB" sz="28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GB" sz="28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der</a:t>
            </a:r>
            <a:endParaRPr lang="en-GB" sz="28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algn="ctr" eaLnBrk="0" hangingPunct="0">
              <a:defRPr/>
            </a:pPr>
            <a:r>
              <a:rPr lang="en-GB" sz="28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‘</a:t>
            </a:r>
            <a:r>
              <a:rPr lang="en-GB" sz="28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Grundbaustein</a:t>
            </a:r>
            <a:r>
              <a:rPr lang="en-GB" sz="28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’</a:t>
            </a:r>
            <a:endParaRPr lang="en-GB" sz="28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5375" name="Freeform 14"/>
          <p:cNvSpPr>
            <a:spLocks/>
          </p:cNvSpPr>
          <p:nvPr/>
        </p:nvSpPr>
        <p:spPr bwMode="auto">
          <a:xfrm>
            <a:off x="5638800" y="1981200"/>
            <a:ext cx="1371600" cy="228600"/>
          </a:xfrm>
          <a:custGeom>
            <a:avLst/>
            <a:gdLst>
              <a:gd name="T0" fmla="*/ 0 w 720"/>
              <a:gd name="T1" fmla="*/ 2147483647 h 432"/>
              <a:gd name="T2" fmla="*/ 2147483647 w 720"/>
              <a:gd name="T3" fmla="*/ 2147483647 h 432"/>
              <a:gd name="T4" fmla="*/ 2147483647 w 720"/>
              <a:gd name="T5" fmla="*/ 2147483647 h 432"/>
              <a:gd name="T6" fmla="*/ 2147483647 w 720"/>
              <a:gd name="T7" fmla="*/ 0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432"/>
              <a:gd name="T14" fmla="*/ 720 w 720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432">
                <a:moveTo>
                  <a:pt x="0" y="432"/>
                </a:moveTo>
                <a:cubicBezTo>
                  <a:pt x="60" y="344"/>
                  <a:pt x="120" y="256"/>
                  <a:pt x="192" y="192"/>
                </a:cubicBezTo>
                <a:cubicBezTo>
                  <a:pt x="264" y="128"/>
                  <a:pt x="344" y="80"/>
                  <a:pt x="432" y="48"/>
                </a:cubicBezTo>
                <a:cubicBezTo>
                  <a:pt x="520" y="16"/>
                  <a:pt x="672" y="8"/>
                  <a:pt x="720" y="0"/>
                </a:cubicBezTo>
              </a:path>
            </a:pathLst>
          </a:custGeom>
          <a:noFill/>
          <a:ln w="92075">
            <a:solidFill>
              <a:srgbClr val="993366"/>
            </a:solidFill>
            <a:round/>
            <a:headEnd type="triangle" w="med" len="med"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 dirty="0"/>
          </a:p>
        </p:txBody>
      </p:sp>
      <p:sp>
        <p:nvSpPr>
          <p:cNvPr id="36" name="Rectangle 26"/>
          <p:cNvSpPr>
            <a:spLocks noChangeArrowheads="1"/>
          </p:cNvSpPr>
          <p:nvPr/>
        </p:nvSpPr>
        <p:spPr bwMode="auto">
          <a:xfrm>
            <a:off x="6934200" y="1619250"/>
            <a:ext cx="2590800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 dirty="0" err="1" smtClean="0">
                <a:solidFill>
                  <a:schemeClr val="bg2">
                    <a:lumMod val="10000"/>
                  </a:schemeClr>
                </a:solidFill>
                <a:latin typeface="Franklin Gothic Medium" pitchFamily="34" charset="0"/>
              </a:rPr>
              <a:t>Ausgerichtet</a:t>
            </a:r>
            <a:r>
              <a:rPr lang="en-GB" sz="2400" dirty="0" smtClean="0">
                <a:solidFill>
                  <a:schemeClr val="bg2">
                    <a:lumMod val="10000"/>
                  </a:schemeClr>
                </a:solidFill>
                <a:latin typeface="Franklin Gothic Medium" pitchFamily="34" charset="0"/>
              </a:rPr>
              <a:t> auf </a:t>
            </a:r>
            <a:r>
              <a:rPr lang="en-GB" sz="2400" dirty="0" err="1" smtClean="0">
                <a:solidFill>
                  <a:schemeClr val="bg2">
                    <a:lumMod val="10000"/>
                  </a:schemeClr>
                </a:solidFill>
                <a:latin typeface="Franklin Gothic Medium" pitchFamily="34" charset="0"/>
              </a:rPr>
              <a:t>höhere</a:t>
            </a:r>
            <a:r>
              <a:rPr lang="en-GB" sz="2400" dirty="0" smtClean="0">
                <a:solidFill>
                  <a:schemeClr val="bg2">
                    <a:lumMod val="10000"/>
                  </a:schemeClr>
                </a:solidFill>
                <a:latin typeface="Franklin Gothic Medium" pitchFamily="34" charset="0"/>
              </a:rPr>
              <a:t> </a:t>
            </a:r>
            <a:r>
              <a:rPr lang="en-GB" sz="2400" dirty="0" err="1" smtClean="0">
                <a:solidFill>
                  <a:schemeClr val="bg2">
                    <a:lumMod val="10000"/>
                  </a:schemeClr>
                </a:solidFill>
                <a:latin typeface="Franklin Gothic Medium" pitchFamily="34" charset="0"/>
              </a:rPr>
              <a:t>Werte</a:t>
            </a:r>
            <a:r>
              <a:rPr lang="en-GB" sz="2400" dirty="0" smtClean="0">
                <a:solidFill>
                  <a:schemeClr val="bg2">
                    <a:lumMod val="10000"/>
                  </a:schemeClr>
                </a:solidFill>
                <a:latin typeface="Franklin Gothic Medium" pitchFamily="34" charset="0"/>
              </a:rPr>
              <a:t> und </a:t>
            </a:r>
            <a:r>
              <a:rPr lang="en-GB" sz="2400" dirty="0" err="1" smtClean="0">
                <a:solidFill>
                  <a:schemeClr val="bg2">
                    <a:lumMod val="10000"/>
                  </a:schemeClr>
                </a:solidFill>
                <a:latin typeface="Franklin Gothic Medium" pitchFamily="34" charset="0"/>
              </a:rPr>
              <a:t>höheren</a:t>
            </a:r>
            <a:r>
              <a:rPr lang="en-GB" sz="2400" dirty="0" smtClean="0">
                <a:solidFill>
                  <a:schemeClr val="bg2">
                    <a:lumMod val="10000"/>
                  </a:schemeClr>
                </a:solidFill>
                <a:latin typeface="Franklin Gothic Medium" pitchFamily="34" charset="0"/>
              </a:rPr>
              <a:t> </a:t>
            </a:r>
            <a:r>
              <a:rPr lang="en-GB" sz="2400" dirty="0" err="1" smtClean="0">
                <a:solidFill>
                  <a:schemeClr val="bg2">
                    <a:lumMod val="10000"/>
                  </a:schemeClr>
                </a:solidFill>
                <a:latin typeface="Franklin Gothic Medium" pitchFamily="34" charset="0"/>
              </a:rPr>
              <a:t>Zweck</a:t>
            </a:r>
            <a:endParaRPr lang="en-GB" sz="2400" dirty="0">
              <a:solidFill>
                <a:schemeClr val="bg2">
                  <a:lumMod val="10000"/>
                </a:schemeClr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Text Box 73"/>
          <p:cNvSpPr txBox="1">
            <a:spLocks noChangeArrowheads="1"/>
          </p:cNvSpPr>
          <p:nvPr/>
        </p:nvSpPr>
        <p:spPr bwMode="auto">
          <a:xfrm>
            <a:off x="0" y="5660648"/>
            <a:ext cx="9906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6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Wahre</a:t>
            </a:r>
            <a:r>
              <a:rPr lang="en-GB" sz="26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GB" sz="26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Herrschaft</a:t>
            </a:r>
            <a:r>
              <a:rPr lang="en-GB" sz="26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,</a:t>
            </a:r>
            <a:endParaRPr lang="en-GB" sz="26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algn="ctr" eaLnBrk="0" hangingPunct="0">
              <a:defRPr/>
            </a:pPr>
            <a:r>
              <a:rPr lang="en-GB" sz="26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Verantwortungsvolle</a:t>
            </a:r>
            <a:r>
              <a:rPr lang="en-GB" sz="26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GB" sz="26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Eigentümerschaft</a:t>
            </a:r>
            <a:endParaRPr lang="en-GB" sz="26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8" name="AutoShape 2"/>
          <p:cNvSpPr>
            <a:spLocks noChangeAspect="1" noChangeArrowheads="1"/>
          </p:cNvSpPr>
          <p:nvPr/>
        </p:nvSpPr>
        <p:spPr bwMode="auto">
          <a:xfrm>
            <a:off x="4011613" y="2819400"/>
            <a:ext cx="1849437" cy="1706563"/>
          </a:xfrm>
          <a:prstGeom prst="diamond">
            <a:avLst/>
          </a:prstGeom>
          <a:gradFill rotWithShape="0">
            <a:gsLst>
              <a:gs pos="0">
                <a:srgbClr val="5D64FF"/>
              </a:gs>
              <a:gs pos="100000">
                <a:srgbClr val="33CCCC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3333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de-DE"/>
          </a:p>
        </p:txBody>
      </p:sp>
      <p:sp>
        <p:nvSpPr>
          <p:cNvPr id="19" name="Oval 3">
            <a:hlinkClick r:id="rId3" action="ppaction://hlinkpres?slideindex=1&amp;slidetitle="/>
          </p:cNvPr>
          <p:cNvSpPr>
            <a:spLocks noChangeAspect="1" noChangeArrowheads="1"/>
          </p:cNvSpPr>
          <p:nvPr/>
        </p:nvSpPr>
        <p:spPr bwMode="auto">
          <a:xfrm>
            <a:off x="1981200" y="3048000"/>
            <a:ext cx="2016125" cy="1117600"/>
          </a:xfrm>
          <a:prstGeom prst="ellipse">
            <a:avLst/>
          </a:prstGeom>
          <a:solidFill>
            <a:srgbClr val="3333CC"/>
          </a:solidFill>
          <a:ln w="25400" algn="ctr">
            <a:solidFill>
              <a:schemeClr val="bg2">
                <a:lumMod val="1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3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Menschen</a:t>
            </a:r>
            <a:endParaRPr lang="en-GB" sz="32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Oval 4">
            <a:hlinkClick r:id="rId3" action="ppaction://hlinkpres?slideindex=1&amp;slidetitle="/>
          </p:cNvPr>
          <p:cNvSpPr>
            <a:spLocks noChangeAspect="1" noChangeArrowheads="1"/>
          </p:cNvSpPr>
          <p:nvPr/>
        </p:nvSpPr>
        <p:spPr bwMode="auto">
          <a:xfrm>
            <a:off x="5791200" y="3048000"/>
            <a:ext cx="2202539" cy="1219200"/>
          </a:xfrm>
          <a:prstGeom prst="ellipse">
            <a:avLst/>
          </a:prstGeom>
          <a:solidFill>
            <a:srgbClr val="2EBBB8"/>
          </a:solidFill>
          <a:ln w="25400" algn="ctr">
            <a:solidFill>
              <a:schemeClr val="bg2">
                <a:lumMod val="1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lvl="1" algn="ctr" eaLnBrk="0" hangingPunct="0">
              <a:defRPr/>
            </a:pPr>
            <a:r>
              <a:rPr lang="en-GB" sz="2800" b="1" dirty="0" smtClean="0">
                <a:solidFill>
                  <a:srgbClr val="FFFFCC"/>
                </a:solidFill>
                <a:latin typeface="+mj-lt"/>
              </a:rPr>
              <a:t>  </a:t>
            </a:r>
            <a:r>
              <a:rPr lang="en-GB" sz="3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Umwelt</a:t>
            </a:r>
            <a:endParaRPr lang="en-GB" sz="32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Oval 5">
            <a:hlinkClick r:id="rId3" action="ppaction://hlinkpres?slideindex=1&amp;slidetitle="/>
          </p:cNvPr>
          <p:cNvSpPr>
            <a:spLocks noChangeAspect="1" noChangeArrowheads="1"/>
          </p:cNvSpPr>
          <p:nvPr/>
        </p:nvSpPr>
        <p:spPr bwMode="auto">
          <a:xfrm>
            <a:off x="3886200" y="1828800"/>
            <a:ext cx="2016125" cy="990600"/>
          </a:xfrm>
          <a:prstGeom prst="ellipse">
            <a:avLst/>
          </a:prstGeom>
          <a:solidFill>
            <a:srgbClr val="CCFFFF"/>
          </a:solidFill>
          <a:ln w="28575" algn="ctr">
            <a:solidFill>
              <a:schemeClr val="bg2">
                <a:lumMod val="1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40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Gott</a:t>
            </a:r>
            <a:endParaRPr lang="en-GB" sz="4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2057400" y="914400"/>
            <a:ext cx="571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36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3. </a:t>
            </a:r>
            <a:r>
              <a:rPr lang="en-GB" sz="36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Universaler</a:t>
            </a:r>
            <a:r>
              <a:rPr lang="en-GB" sz="36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GB" sz="36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Friede</a:t>
            </a:r>
            <a:endParaRPr lang="en-GB" sz="36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23" name="Oval 11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560907" y="4495800"/>
            <a:ext cx="2763693" cy="1149000"/>
          </a:xfrm>
          <a:prstGeom prst="ellipse">
            <a:avLst/>
          </a:prstGeom>
          <a:solidFill>
            <a:srgbClr val="FFCCCC"/>
          </a:solidFill>
          <a:ln w="28575" algn="ctr">
            <a:solidFill>
              <a:schemeClr val="bg2">
                <a:lumMod val="1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 b="1">
              <a:solidFill>
                <a:srgbClr val="FFFFCC"/>
              </a:solidFill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3657600" y="4724400"/>
            <a:ext cx="2667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defRPr/>
            </a:pPr>
            <a:r>
              <a:rPr lang="en-GB" sz="3000" b="1" dirty="0" err="1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Harmonie</a:t>
            </a:r>
            <a:endParaRPr lang="en-GB" sz="3000" b="1" dirty="0" smtClea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0" hangingPunct="0">
              <a:lnSpc>
                <a:spcPct val="70000"/>
              </a:lnSpc>
              <a:defRPr/>
            </a:pPr>
            <a:r>
              <a:rPr lang="en-GB" sz="3000" b="1" dirty="0" err="1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Mensch</a:t>
            </a:r>
            <a:r>
              <a:rPr lang="en-GB" sz="3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/</a:t>
            </a:r>
            <a:r>
              <a:rPr lang="en-GB" sz="3000" b="1" dirty="0" err="1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Natur</a:t>
            </a:r>
            <a:endParaRPr lang="en-GB" sz="3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394" name="Oval 13"/>
          <p:cNvSpPr>
            <a:spLocks noChangeArrowheads="1"/>
          </p:cNvSpPr>
          <p:nvPr/>
        </p:nvSpPr>
        <p:spPr bwMode="auto">
          <a:xfrm>
            <a:off x="4648200" y="3508375"/>
            <a:ext cx="541338" cy="273050"/>
          </a:xfrm>
          <a:prstGeom prst="ellipse">
            <a:avLst/>
          </a:prstGeom>
          <a:solidFill>
            <a:srgbClr val="D6009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 rot="5400000">
            <a:off x="4515512" y="2827336"/>
            <a:ext cx="809625" cy="1651000"/>
            <a:chOff x="2016" y="1824"/>
            <a:chExt cx="635" cy="9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2016" y="1824"/>
              <a:ext cx="203" cy="898"/>
            </a:xfrm>
            <a:custGeom>
              <a:avLst/>
              <a:gdLst/>
              <a:ahLst/>
              <a:cxnLst>
                <a:cxn ang="0">
                  <a:pos x="128" y="182"/>
                </a:cxn>
                <a:cxn ang="0">
                  <a:pos x="112" y="262"/>
                </a:cxn>
                <a:cxn ang="0">
                  <a:pos x="101" y="299"/>
                </a:cxn>
                <a:cxn ang="0">
                  <a:pos x="101" y="342"/>
                </a:cxn>
                <a:cxn ang="0">
                  <a:pos x="96" y="428"/>
                </a:cxn>
                <a:cxn ang="0">
                  <a:pos x="96" y="508"/>
                </a:cxn>
                <a:cxn ang="0">
                  <a:pos x="96" y="556"/>
                </a:cxn>
                <a:cxn ang="0">
                  <a:pos x="107" y="604"/>
                </a:cxn>
                <a:cxn ang="0">
                  <a:pos x="112" y="652"/>
                </a:cxn>
                <a:cxn ang="0">
                  <a:pos x="123" y="700"/>
                </a:cxn>
                <a:cxn ang="0">
                  <a:pos x="133" y="748"/>
                </a:cxn>
                <a:cxn ang="0">
                  <a:pos x="149" y="791"/>
                </a:cxn>
                <a:cxn ang="0">
                  <a:pos x="165" y="834"/>
                </a:cxn>
                <a:cxn ang="0">
                  <a:pos x="181" y="877"/>
                </a:cxn>
                <a:cxn ang="0">
                  <a:pos x="133" y="898"/>
                </a:cxn>
                <a:cxn ang="0">
                  <a:pos x="117" y="855"/>
                </a:cxn>
                <a:cxn ang="0">
                  <a:pos x="101" y="807"/>
                </a:cxn>
                <a:cxn ang="0">
                  <a:pos x="85" y="759"/>
                </a:cxn>
                <a:cxn ang="0">
                  <a:pos x="69" y="711"/>
                </a:cxn>
                <a:cxn ang="0">
                  <a:pos x="59" y="663"/>
                </a:cxn>
                <a:cxn ang="0">
                  <a:pos x="53" y="615"/>
                </a:cxn>
                <a:cxn ang="0">
                  <a:pos x="48" y="561"/>
                </a:cxn>
                <a:cxn ang="0">
                  <a:pos x="43" y="513"/>
                </a:cxn>
                <a:cxn ang="0">
                  <a:pos x="37" y="470"/>
                </a:cxn>
                <a:cxn ang="0">
                  <a:pos x="43" y="422"/>
                </a:cxn>
                <a:cxn ang="0">
                  <a:pos x="48" y="337"/>
                </a:cxn>
                <a:cxn ang="0">
                  <a:pos x="53" y="294"/>
                </a:cxn>
                <a:cxn ang="0">
                  <a:pos x="59" y="251"/>
                </a:cxn>
                <a:cxn ang="0">
                  <a:pos x="80" y="166"/>
                </a:cxn>
                <a:cxn ang="0">
                  <a:pos x="0" y="144"/>
                </a:cxn>
                <a:cxn ang="0">
                  <a:pos x="160" y="0"/>
                </a:cxn>
                <a:cxn ang="0">
                  <a:pos x="203" y="208"/>
                </a:cxn>
                <a:cxn ang="0">
                  <a:pos x="128" y="182"/>
                </a:cxn>
              </a:cxnLst>
              <a:rect l="0" t="0" r="r" b="b"/>
              <a:pathLst>
                <a:path w="203" h="898">
                  <a:moveTo>
                    <a:pt x="128" y="182"/>
                  </a:moveTo>
                  <a:lnTo>
                    <a:pt x="112" y="262"/>
                  </a:lnTo>
                  <a:lnTo>
                    <a:pt x="101" y="299"/>
                  </a:lnTo>
                  <a:lnTo>
                    <a:pt x="101" y="342"/>
                  </a:lnTo>
                  <a:lnTo>
                    <a:pt x="96" y="428"/>
                  </a:lnTo>
                  <a:lnTo>
                    <a:pt x="96" y="508"/>
                  </a:lnTo>
                  <a:lnTo>
                    <a:pt x="96" y="556"/>
                  </a:lnTo>
                  <a:lnTo>
                    <a:pt x="107" y="604"/>
                  </a:lnTo>
                  <a:lnTo>
                    <a:pt x="112" y="652"/>
                  </a:lnTo>
                  <a:lnTo>
                    <a:pt x="123" y="700"/>
                  </a:lnTo>
                  <a:lnTo>
                    <a:pt x="133" y="748"/>
                  </a:lnTo>
                  <a:lnTo>
                    <a:pt x="149" y="791"/>
                  </a:lnTo>
                  <a:lnTo>
                    <a:pt x="165" y="834"/>
                  </a:lnTo>
                  <a:lnTo>
                    <a:pt x="181" y="877"/>
                  </a:lnTo>
                  <a:lnTo>
                    <a:pt x="133" y="898"/>
                  </a:lnTo>
                  <a:lnTo>
                    <a:pt x="117" y="855"/>
                  </a:lnTo>
                  <a:lnTo>
                    <a:pt x="101" y="807"/>
                  </a:lnTo>
                  <a:lnTo>
                    <a:pt x="85" y="759"/>
                  </a:lnTo>
                  <a:lnTo>
                    <a:pt x="69" y="711"/>
                  </a:lnTo>
                  <a:lnTo>
                    <a:pt x="59" y="663"/>
                  </a:lnTo>
                  <a:lnTo>
                    <a:pt x="53" y="615"/>
                  </a:lnTo>
                  <a:lnTo>
                    <a:pt x="48" y="561"/>
                  </a:lnTo>
                  <a:lnTo>
                    <a:pt x="43" y="513"/>
                  </a:lnTo>
                  <a:lnTo>
                    <a:pt x="37" y="470"/>
                  </a:lnTo>
                  <a:lnTo>
                    <a:pt x="43" y="422"/>
                  </a:lnTo>
                  <a:lnTo>
                    <a:pt x="48" y="337"/>
                  </a:lnTo>
                  <a:lnTo>
                    <a:pt x="53" y="294"/>
                  </a:lnTo>
                  <a:lnTo>
                    <a:pt x="59" y="251"/>
                  </a:lnTo>
                  <a:lnTo>
                    <a:pt x="80" y="166"/>
                  </a:lnTo>
                  <a:lnTo>
                    <a:pt x="0" y="144"/>
                  </a:lnTo>
                  <a:lnTo>
                    <a:pt x="160" y="0"/>
                  </a:lnTo>
                  <a:lnTo>
                    <a:pt x="203" y="208"/>
                  </a:lnTo>
                  <a:lnTo>
                    <a:pt x="128" y="182"/>
                  </a:lnTo>
                  <a:close/>
                </a:path>
              </a:pathLst>
            </a:custGeom>
            <a:solidFill>
              <a:srgbClr val="80008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endParaRPr lang="en-GB" dirty="0"/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2448" y="1835"/>
              <a:ext cx="203" cy="898"/>
            </a:xfrm>
            <a:custGeom>
              <a:avLst/>
              <a:gdLst/>
              <a:ahLst/>
              <a:cxnLst>
                <a:cxn ang="0">
                  <a:pos x="75" y="716"/>
                </a:cxn>
                <a:cxn ang="0">
                  <a:pos x="96" y="636"/>
                </a:cxn>
                <a:cxn ang="0">
                  <a:pos x="101" y="593"/>
                </a:cxn>
                <a:cxn ang="0">
                  <a:pos x="107" y="556"/>
                </a:cxn>
                <a:cxn ang="0">
                  <a:pos x="112" y="470"/>
                </a:cxn>
                <a:cxn ang="0">
                  <a:pos x="112" y="390"/>
                </a:cxn>
                <a:cxn ang="0">
                  <a:pos x="107" y="337"/>
                </a:cxn>
                <a:cxn ang="0">
                  <a:pos x="101" y="288"/>
                </a:cxn>
                <a:cxn ang="0">
                  <a:pos x="91" y="246"/>
                </a:cxn>
                <a:cxn ang="0">
                  <a:pos x="80" y="198"/>
                </a:cxn>
                <a:cxn ang="0">
                  <a:pos x="69" y="149"/>
                </a:cxn>
                <a:cxn ang="0">
                  <a:pos x="53" y="107"/>
                </a:cxn>
                <a:cxn ang="0">
                  <a:pos x="37" y="64"/>
                </a:cxn>
                <a:cxn ang="0">
                  <a:pos x="21" y="21"/>
                </a:cxn>
                <a:cxn ang="0">
                  <a:pos x="69" y="0"/>
                </a:cxn>
                <a:cxn ang="0">
                  <a:pos x="85" y="43"/>
                </a:cxn>
                <a:cxn ang="0">
                  <a:pos x="107" y="91"/>
                </a:cxn>
                <a:cxn ang="0">
                  <a:pos x="123" y="133"/>
                </a:cxn>
                <a:cxn ang="0">
                  <a:pos x="133" y="182"/>
                </a:cxn>
                <a:cxn ang="0">
                  <a:pos x="144" y="235"/>
                </a:cxn>
                <a:cxn ang="0">
                  <a:pos x="155" y="283"/>
                </a:cxn>
                <a:cxn ang="0">
                  <a:pos x="160" y="331"/>
                </a:cxn>
                <a:cxn ang="0">
                  <a:pos x="165" y="385"/>
                </a:cxn>
                <a:cxn ang="0">
                  <a:pos x="165" y="428"/>
                </a:cxn>
                <a:cxn ang="0">
                  <a:pos x="165" y="476"/>
                </a:cxn>
                <a:cxn ang="0">
                  <a:pos x="160" y="561"/>
                </a:cxn>
                <a:cxn ang="0">
                  <a:pos x="155" y="604"/>
                </a:cxn>
                <a:cxn ang="0">
                  <a:pos x="144" y="647"/>
                </a:cxn>
                <a:cxn ang="0">
                  <a:pos x="128" y="732"/>
                </a:cxn>
                <a:cxn ang="0">
                  <a:pos x="203" y="754"/>
                </a:cxn>
                <a:cxn ang="0">
                  <a:pos x="48" y="898"/>
                </a:cxn>
                <a:cxn ang="0">
                  <a:pos x="0" y="690"/>
                </a:cxn>
                <a:cxn ang="0">
                  <a:pos x="75" y="716"/>
                </a:cxn>
              </a:cxnLst>
              <a:rect l="0" t="0" r="r" b="b"/>
              <a:pathLst>
                <a:path w="203" h="898">
                  <a:moveTo>
                    <a:pt x="75" y="716"/>
                  </a:moveTo>
                  <a:lnTo>
                    <a:pt x="96" y="636"/>
                  </a:lnTo>
                  <a:lnTo>
                    <a:pt x="101" y="593"/>
                  </a:lnTo>
                  <a:lnTo>
                    <a:pt x="107" y="556"/>
                  </a:lnTo>
                  <a:lnTo>
                    <a:pt x="112" y="470"/>
                  </a:lnTo>
                  <a:lnTo>
                    <a:pt x="112" y="390"/>
                  </a:lnTo>
                  <a:lnTo>
                    <a:pt x="107" y="337"/>
                  </a:lnTo>
                  <a:lnTo>
                    <a:pt x="101" y="288"/>
                  </a:lnTo>
                  <a:lnTo>
                    <a:pt x="91" y="246"/>
                  </a:lnTo>
                  <a:lnTo>
                    <a:pt x="80" y="198"/>
                  </a:lnTo>
                  <a:lnTo>
                    <a:pt x="69" y="149"/>
                  </a:lnTo>
                  <a:lnTo>
                    <a:pt x="53" y="107"/>
                  </a:lnTo>
                  <a:lnTo>
                    <a:pt x="37" y="64"/>
                  </a:lnTo>
                  <a:lnTo>
                    <a:pt x="21" y="21"/>
                  </a:lnTo>
                  <a:lnTo>
                    <a:pt x="69" y="0"/>
                  </a:lnTo>
                  <a:lnTo>
                    <a:pt x="85" y="43"/>
                  </a:lnTo>
                  <a:lnTo>
                    <a:pt x="107" y="91"/>
                  </a:lnTo>
                  <a:lnTo>
                    <a:pt x="123" y="133"/>
                  </a:lnTo>
                  <a:lnTo>
                    <a:pt x="133" y="182"/>
                  </a:lnTo>
                  <a:lnTo>
                    <a:pt x="144" y="235"/>
                  </a:lnTo>
                  <a:lnTo>
                    <a:pt x="155" y="283"/>
                  </a:lnTo>
                  <a:lnTo>
                    <a:pt x="160" y="331"/>
                  </a:lnTo>
                  <a:lnTo>
                    <a:pt x="165" y="385"/>
                  </a:lnTo>
                  <a:lnTo>
                    <a:pt x="165" y="428"/>
                  </a:lnTo>
                  <a:lnTo>
                    <a:pt x="165" y="476"/>
                  </a:lnTo>
                  <a:lnTo>
                    <a:pt x="160" y="561"/>
                  </a:lnTo>
                  <a:lnTo>
                    <a:pt x="155" y="604"/>
                  </a:lnTo>
                  <a:lnTo>
                    <a:pt x="144" y="647"/>
                  </a:lnTo>
                  <a:lnTo>
                    <a:pt x="128" y="732"/>
                  </a:lnTo>
                  <a:lnTo>
                    <a:pt x="203" y="754"/>
                  </a:lnTo>
                  <a:lnTo>
                    <a:pt x="48" y="898"/>
                  </a:lnTo>
                  <a:lnTo>
                    <a:pt x="0" y="690"/>
                  </a:lnTo>
                  <a:lnTo>
                    <a:pt x="75" y="716"/>
                  </a:lnTo>
                  <a:close/>
                </a:path>
              </a:pathLst>
            </a:custGeom>
            <a:solidFill>
              <a:srgbClr val="80008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endParaRPr lang="en-GB" dirty="0"/>
            </a:p>
          </p:txBody>
        </p:sp>
      </p:grpSp>
      <p:sp>
        <p:nvSpPr>
          <p:cNvPr id="29" name="Rectangle 22"/>
          <p:cNvSpPr txBox="1">
            <a:spLocks noChangeArrowheads="1"/>
          </p:cNvSpPr>
          <p:nvPr/>
        </p:nvSpPr>
        <p:spPr>
          <a:xfrm>
            <a:off x="0" y="0"/>
            <a:ext cx="9906000" cy="79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8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Grundlage</a:t>
            </a:r>
            <a:r>
              <a:rPr lang="en-GB" sz="3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38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für</a:t>
            </a:r>
            <a:r>
              <a:rPr lang="en-GB" sz="3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38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andauernden</a:t>
            </a:r>
            <a:r>
              <a:rPr lang="en-GB" sz="3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38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Frieden</a:t>
            </a:r>
            <a:r>
              <a:rPr lang="en-GB" sz="3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u. </a:t>
            </a:r>
            <a:r>
              <a:rPr lang="en-GB" sz="38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Glück</a:t>
            </a:r>
            <a:endParaRPr lang="en-GB" sz="3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16397" name="Freeform 14"/>
          <p:cNvSpPr>
            <a:spLocks/>
          </p:cNvSpPr>
          <p:nvPr/>
        </p:nvSpPr>
        <p:spPr bwMode="auto">
          <a:xfrm>
            <a:off x="5638800" y="1981200"/>
            <a:ext cx="1371600" cy="228600"/>
          </a:xfrm>
          <a:custGeom>
            <a:avLst/>
            <a:gdLst>
              <a:gd name="T0" fmla="*/ 0 w 720"/>
              <a:gd name="T1" fmla="*/ 2147483647 h 432"/>
              <a:gd name="T2" fmla="*/ 2147483647 w 720"/>
              <a:gd name="T3" fmla="*/ 2147483647 h 432"/>
              <a:gd name="T4" fmla="*/ 2147483647 w 720"/>
              <a:gd name="T5" fmla="*/ 2147483647 h 432"/>
              <a:gd name="T6" fmla="*/ 2147483647 w 720"/>
              <a:gd name="T7" fmla="*/ 0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432"/>
              <a:gd name="T14" fmla="*/ 720 w 720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432">
                <a:moveTo>
                  <a:pt x="0" y="432"/>
                </a:moveTo>
                <a:cubicBezTo>
                  <a:pt x="60" y="344"/>
                  <a:pt x="120" y="256"/>
                  <a:pt x="192" y="192"/>
                </a:cubicBezTo>
                <a:cubicBezTo>
                  <a:pt x="264" y="128"/>
                  <a:pt x="344" y="80"/>
                  <a:pt x="432" y="48"/>
                </a:cubicBezTo>
                <a:cubicBezTo>
                  <a:pt x="520" y="16"/>
                  <a:pt x="672" y="8"/>
                  <a:pt x="720" y="0"/>
                </a:cubicBezTo>
              </a:path>
            </a:pathLst>
          </a:custGeom>
          <a:noFill/>
          <a:ln w="92075">
            <a:solidFill>
              <a:srgbClr val="993366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32" name="Rectangle 26"/>
          <p:cNvSpPr>
            <a:spLocks noChangeArrowheads="1"/>
          </p:cNvSpPr>
          <p:nvPr/>
        </p:nvSpPr>
        <p:spPr bwMode="auto">
          <a:xfrm>
            <a:off x="6934200" y="1466850"/>
            <a:ext cx="2590800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 dirty="0" err="1" smtClean="0">
                <a:solidFill>
                  <a:schemeClr val="bg2">
                    <a:lumMod val="10000"/>
                  </a:schemeClr>
                </a:solidFill>
                <a:latin typeface="Franklin Gothic Medium" pitchFamily="34" charset="0"/>
              </a:rPr>
              <a:t>Ausgerichtet</a:t>
            </a:r>
            <a:r>
              <a:rPr lang="en-GB" sz="2400" dirty="0" smtClean="0">
                <a:solidFill>
                  <a:schemeClr val="bg2">
                    <a:lumMod val="10000"/>
                  </a:schemeClr>
                </a:solidFill>
                <a:latin typeface="Franklin Gothic Medium" pitchFamily="34" charset="0"/>
              </a:rPr>
              <a:t> auf </a:t>
            </a:r>
            <a:r>
              <a:rPr lang="en-GB" sz="2400" dirty="0" err="1" smtClean="0">
                <a:solidFill>
                  <a:schemeClr val="bg2">
                    <a:lumMod val="10000"/>
                  </a:schemeClr>
                </a:solidFill>
                <a:latin typeface="Franklin Gothic Medium" pitchFamily="34" charset="0"/>
              </a:rPr>
              <a:t>höhere</a:t>
            </a:r>
            <a:r>
              <a:rPr lang="en-GB" sz="2400" dirty="0" smtClean="0">
                <a:solidFill>
                  <a:schemeClr val="bg2">
                    <a:lumMod val="10000"/>
                  </a:schemeClr>
                </a:solidFill>
                <a:latin typeface="Franklin Gothic Medium" pitchFamily="34" charset="0"/>
              </a:rPr>
              <a:t> </a:t>
            </a:r>
            <a:r>
              <a:rPr lang="en-GB" sz="2400" dirty="0" err="1" smtClean="0">
                <a:solidFill>
                  <a:schemeClr val="bg2">
                    <a:lumMod val="10000"/>
                  </a:schemeClr>
                </a:solidFill>
                <a:latin typeface="Franklin Gothic Medium" pitchFamily="34" charset="0"/>
              </a:rPr>
              <a:t>Werte</a:t>
            </a:r>
            <a:r>
              <a:rPr lang="en-GB" sz="2400" dirty="0" smtClean="0">
                <a:solidFill>
                  <a:schemeClr val="bg2">
                    <a:lumMod val="10000"/>
                  </a:schemeClr>
                </a:solidFill>
                <a:latin typeface="Franklin Gothic Medium" pitchFamily="34" charset="0"/>
              </a:rPr>
              <a:t> und </a:t>
            </a:r>
            <a:r>
              <a:rPr lang="en-GB" sz="2400" dirty="0" err="1" smtClean="0">
                <a:solidFill>
                  <a:schemeClr val="bg2">
                    <a:lumMod val="10000"/>
                  </a:schemeClr>
                </a:solidFill>
                <a:latin typeface="Franklin Gothic Medium" pitchFamily="34" charset="0"/>
              </a:rPr>
              <a:t>höheren</a:t>
            </a:r>
            <a:r>
              <a:rPr lang="en-GB" sz="2400" dirty="0" smtClean="0">
                <a:solidFill>
                  <a:schemeClr val="bg2">
                    <a:lumMod val="10000"/>
                  </a:schemeClr>
                </a:solidFill>
                <a:latin typeface="Franklin Gothic Medium" pitchFamily="34" charset="0"/>
              </a:rPr>
              <a:t> </a:t>
            </a:r>
            <a:r>
              <a:rPr lang="en-GB" sz="2400" dirty="0" err="1" smtClean="0">
                <a:solidFill>
                  <a:schemeClr val="bg2">
                    <a:lumMod val="10000"/>
                  </a:schemeClr>
                </a:solidFill>
                <a:latin typeface="Franklin Gothic Medium" pitchFamily="34" charset="0"/>
              </a:rPr>
              <a:t>Zweck</a:t>
            </a:r>
            <a:endParaRPr lang="en-GB" sz="2400" dirty="0">
              <a:solidFill>
                <a:schemeClr val="bg2">
                  <a:lumMod val="10000"/>
                </a:schemeClr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AutoShape 2"/>
          <p:cNvSpPr>
            <a:spLocks noChangeArrowheads="1"/>
          </p:cNvSpPr>
          <p:nvPr/>
        </p:nvSpPr>
        <p:spPr bwMode="auto">
          <a:xfrm rot="10800000">
            <a:off x="3632200" y="4989513"/>
            <a:ext cx="2724150" cy="1676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669 w 21600"/>
              <a:gd name="T13" fmla="*/ 5669 h 21600"/>
              <a:gd name="T14" fmla="*/ 15931 w 21600"/>
              <a:gd name="T15" fmla="*/ 159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737" y="21600"/>
                </a:lnTo>
                <a:lnTo>
                  <a:pt x="13863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008080"/>
              </a:gs>
              <a:gs pos="100000">
                <a:srgbClr val="CC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457200" y="2819400"/>
            <a:ext cx="3048000" cy="87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 algn="ctr" eaLnBrk="0" hangingPunct="0">
              <a:lnSpc>
                <a:spcPts val="3000"/>
              </a:lnSpc>
              <a:spcBef>
                <a:spcPts val="0"/>
              </a:spcBef>
              <a:defRPr/>
            </a:pPr>
            <a:r>
              <a:rPr lang="en-GB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</a:t>
            </a:r>
            <a:r>
              <a:rPr lang="en-GB" sz="32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Persönlicher</a:t>
            </a:r>
            <a:r>
              <a:rPr lang="en-GB" sz="32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GB" sz="32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Friede</a:t>
            </a:r>
            <a:endParaRPr lang="en-GB" sz="32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7412" name="AutoShape 5"/>
          <p:cNvSpPr>
            <a:spLocks noChangeAspect="1" noChangeArrowheads="1"/>
          </p:cNvSpPr>
          <p:nvPr/>
        </p:nvSpPr>
        <p:spPr bwMode="auto">
          <a:xfrm>
            <a:off x="1173163" y="4090988"/>
            <a:ext cx="1849437" cy="1706562"/>
          </a:xfrm>
          <a:prstGeom prst="diamond">
            <a:avLst/>
          </a:prstGeom>
          <a:gradFill rotWithShape="0">
            <a:gsLst>
              <a:gs pos="0">
                <a:srgbClr val="5D64FF"/>
              </a:gs>
              <a:gs pos="100000">
                <a:srgbClr val="33CCCC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/>
          </a:p>
        </p:txBody>
      </p:sp>
      <p:sp>
        <p:nvSpPr>
          <p:cNvPr id="16391" name="Oval 6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25437" y="4530725"/>
            <a:ext cx="1122363" cy="792163"/>
          </a:xfrm>
          <a:prstGeom prst="ellipse">
            <a:avLst/>
          </a:prstGeom>
          <a:solidFill>
            <a:srgbClr val="3333CC"/>
          </a:solidFill>
          <a:ln w="25400" algn="ctr">
            <a:solidFill>
              <a:schemeClr val="bg2">
                <a:lumMod val="1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2400" b="1" dirty="0" err="1" smtClean="0">
                <a:solidFill>
                  <a:srgbClr val="FFFFCC"/>
                </a:solidFill>
              </a:rPr>
              <a:t>Geist</a:t>
            </a:r>
            <a:endParaRPr lang="en-GB" sz="2400" b="1" dirty="0">
              <a:solidFill>
                <a:srgbClr val="FFFFCC"/>
              </a:solidFill>
            </a:endParaRPr>
          </a:p>
        </p:txBody>
      </p:sp>
      <p:sp>
        <p:nvSpPr>
          <p:cNvPr id="16392" name="Oval 7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774950" y="4500563"/>
            <a:ext cx="1122363" cy="792162"/>
          </a:xfrm>
          <a:prstGeom prst="ellipse">
            <a:avLst/>
          </a:prstGeom>
          <a:solidFill>
            <a:srgbClr val="2EBBB8"/>
          </a:solidFill>
          <a:ln w="25400" algn="ctr">
            <a:solidFill>
              <a:schemeClr val="bg2">
                <a:lumMod val="1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2400" b="1" dirty="0" err="1" smtClean="0">
                <a:solidFill>
                  <a:srgbClr val="FFFFCC"/>
                </a:solidFill>
              </a:rPr>
              <a:t>Körper</a:t>
            </a:r>
            <a:endParaRPr lang="en-GB" sz="2400" b="1" dirty="0">
              <a:solidFill>
                <a:srgbClr val="FFFFCC"/>
              </a:solidFill>
            </a:endParaRPr>
          </a:p>
        </p:txBody>
      </p:sp>
      <p:sp>
        <p:nvSpPr>
          <p:cNvPr id="16393" name="Oval 8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374775" y="3694113"/>
            <a:ext cx="1454150" cy="655637"/>
          </a:xfrm>
          <a:prstGeom prst="ellipse">
            <a:avLst/>
          </a:prstGeom>
          <a:solidFill>
            <a:srgbClr val="CCFFFF"/>
          </a:solidFill>
          <a:ln w="28575" algn="ctr">
            <a:solidFill>
              <a:schemeClr val="bg2">
                <a:lumMod val="1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2800" b="1" dirty="0" err="1" smtClean="0">
                <a:solidFill>
                  <a:srgbClr val="003399"/>
                </a:solidFill>
              </a:rPr>
              <a:t>Gott</a:t>
            </a:r>
            <a:endParaRPr lang="en-GB" sz="2800" b="1" dirty="0">
              <a:solidFill>
                <a:srgbClr val="003399"/>
              </a:solidFill>
            </a:endParaRPr>
          </a:p>
        </p:txBody>
      </p:sp>
      <p:sp>
        <p:nvSpPr>
          <p:cNvPr id="16394" name="Oval 9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354138" y="5492750"/>
            <a:ext cx="1454150" cy="792163"/>
          </a:xfrm>
          <a:prstGeom prst="ellipse">
            <a:avLst/>
          </a:prstGeom>
          <a:solidFill>
            <a:srgbClr val="FFCCCC"/>
          </a:solidFill>
          <a:ln w="28575" algn="ctr">
            <a:solidFill>
              <a:schemeClr val="bg2">
                <a:lumMod val="1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 b="1">
              <a:solidFill>
                <a:srgbClr val="FFFFCC"/>
              </a:solidFill>
            </a:endParaRPr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1162050" y="5633616"/>
            <a:ext cx="1898650" cy="61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en-GB" sz="2400" b="1" dirty="0" err="1" smtClean="0">
                <a:solidFill>
                  <a:srgbClr val="333399"/>
                </a:solidFill>
              </a:rPr>
              <a:t>Wahrer</a:t>
            </a:r>
            <a:r>
              <a:rPr lang="en-GB" sz="2400" b="1" dirty="0" smtClean="0">
                <a:solidFill>
                  <a:srgbClr val="333399"/>
                </a:solidFill>
              </a:rPr>
              <a:t> </a:t>
            </a:r>
            <a:r>
              <a:rPr lang="en-GB" sz="2400" b="1" dirty="0" err="1" smtClean="0">
                <a:solidFill>
                  <a:srgbClr val="333399"/>
                </a:solidFill>
              </a:rPr>
              <a:t>Mensch</a:t>
            </a:r>
            <a:endParaRPr lang="en-GB" sz="2400" b="1" dirty="0">
              <a:solidFill>
                <a:srgbClr val="333399"/>
              </a:solidFill>
            </a:endParaRPr>
          </a:p>
        </p:txBody>
      </p:sp>
      <p:sp>
        <p:nvSpPr>
          <p:cNvPr id="17418" name="AutoShape 11"/>
          <p:cNvSpPr>
            <a:spLocks noChangeAspect="1" noChangeArrowheads="1"/>
          </p:cNvSpPr>
          <p:nvPr/>
        </p:nvSpPr>
        <p:spPr bwMode="auto">
          <a:xfrm>
            <a:off x="4044950" y="2838450"/>
            <a:ext cx="1849438" cy="1706563"/>
          </a:xfrm>
          <a:prstGeom prst="diamond">
            <a:avLst/>
          </a:prstGeom>
          <a:gradFill rotWithShape="0">
            <a:gsLst>
              <a:gs pos="0">
                <a:srgbClr val="5D64FF"/>
              </a:gs>
              <a:gs pos="100000">
                <a:srgbClr val="33CCCC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/>
          </a:p>
        </p:txBody>
      </p:sp>
      <p:sp>
        <p:nvSpPr>
          <p:cNvPr id="16397" name="Oval 12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252788" y="3295650"/>
            <a:ext cx="1122362" cy="792163"/>
          </a:xfrm>
          <a:prstGeom prst="ellipse">
            <a:avLst/>
          </a:prstGeom>
          <a:solidFill>
            <a:srgbClr val="3333CC"/>
          </a:solidFill>
          <a:ln w="25400" algn="ctr">
            <a:solidFill>
              <a:schemeClr val="bg2">
                <a:lumMod val="1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b="1" dirty="0" err="1" smtClean="0">
                <a:solidFill>
                  <a:srgbClr val="FFFFCC"/>
                </a:solidFill>
              </a:rPr>
              <a:t>Ehemann</a:t>
            </a:r>
            <a:endParaRPr lang="en-GB" b="1" dirty="0">
              <a:solidFill>
                <a:srgbClr val="FFFFCC"/>
              </a:solidFill>
            </a:endParaRPr>
          </a:p>
        </p:txBody>
      </p:sp>
      <p:sp>
        <p:nvSpPr>
          <p:cNvPr id="16398" name="Oval 13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646738" y="3265488"/>
            <a:ext cx="1122362" cy="792162"/>
          </a:xfrm>
          <a:prstGeom prst="ellipse">
            <a:avLst/>
          </a:prstGeom>
          <a:solidFill>
            <a:srgbClr val="2EBBB8"/>
          </a:solidFill>
          <a:ln w="25400" algn="ctr">
            <a:solidFill>
              <a:schemeClr val="bg2">
                <a:lumMod val="1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2000" b="1" dirty="0" err="1" smtClean="0">
                <a:solidFill>
                  <a:srgbClr val="FFFFCC"/>
                </a:solidFill>
              </a:rPr>
              <a:t>Ehefrau</a:t>
            </a:r>
            <a:endParaRPr lang="en-GB" sz="2000" b="1" dirty="0">
              <a:solidFill>
                <a:srgbClr val="FFFFCC"/>
              </a:solidFill>
            </a:endParaRPr>
          </a:p>
        </p:txBody>
      </p:sp>
      <p:sp>
        <p:nvSpPr>
          <p:cNvPr id="16399" name="Oval 14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222750" y="2474913"/>
            <a:ext cx="1452563" cy="639762"/>
          </a:xfrm>
          <a:prstGeom prst="ellipse">
            <a:avLst/>
          </a:prstGeom>
          <a:solidFill>
            <a:srgbClr val="CCFFFF"/>
          </a:solidFill>
          <a:ln w="28575" algn="ctr">
            <a:solidFill>
              <a:schemeClr val="bg2">
                <a:lumMod val="1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2800" b="1" dirty="0" err="1" smtClean="0">
                <a:solidFill>
                  <a:srgbClr val="003399"/>
                </a:solidFill>
              </a:rPr>
              <a:t>Gott</a:t>
            </a:r>
            <a:endParaRPr lang="en-GB" sz="2800" b="1" dirty="0">
              <a:solidFill>
                <a:srgbClr val="003399"/>
              </a:solidFill>
            </a:endParaRPr>
          </a:p>
        </p:txBody>
      </p:sp>
      <p:sp>
        <p:nvSpPr>
          <p:cNvPr id="16400" name="Oval 15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225925" y="4257675"/>
            <a:ext cx="1452563" cy="792163"/>
          </a:xfrm>
          <a:prstGeom prst="ellipse">
            <a:avLst/>
          </a:prstGeom>
          <a:solidFill>
            <a:srgbClr val="FFCCCC"/>
          </a:solidFill>
          <a:ln w="28575" algn="ctr">
            <a:solidFill>
              <a:schemeClr val="bg2">
                <a:lumMod val="1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 b="1">
              <a:solidFill>
                <a:srgbClr val="FFFFCC"/>
              </a:solidFill>
            </a:endParaRPr>
          </a:p>
        </p:txBody>
      </p:sp>
      <p:sp>
        <p:nvSpPr>
          <p:cNvPr id="17423" name="AutoShape 16"/>
          <p:cNvSpPr>
            <a:spLocks noChangeAspect="1" noChangeArrowheads="1"/>
          </p:cNvSpPr>
          <p:nvPr/>
        </p:nvSpPr>
        <p:spPr bwMode="auto">
          <a:xfrm>
            <a:off x="6877050" y="2063750"/>
            <a:ext cx="1849438" cy="1706563"/>
          </a:xfrm>
          <a:prstGeom prst="diamond">
            <a:avLst/>
          </a:prstGeom>
          <a:gradFill rotWithShape="0">
            <a:gsLst>
              <a:gs pos="0">
                <a:srgbClr val="5D64FF"/>
              </a:gs>
              <a:gs pos="100000">
                <a:srgbClr val="33CCCC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/>
          </a:p>
        </p:txBody>
      </p:sp>
      <p:sp>
        <p:nvSpPr>
          <p:cNvPr id="16402" name="Oval 17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6084888" y="2444750"/>
            <a:ext cx="1122362" cy="792163"/>
          </a:xfrm>
          <a:prstGeom prst="ellipse">
            <a:avLst/>
          </a:prstGeom>
          <a:solidFill>
            <a:srgbClr val="3333CC"/>
          </a:solidFill>
          <a:ln w="25400" algn="ctr">
            <a:solidFill>
              <a:schemeClr val="bg2">
                <a:lumMod val="1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2200" b="1" dirty="0" err="1" smtClean="0">
                <a:solidFill>
                  <a:srgbClr val="FFFFCC"/>
                </a:solidFill>
              </a:rPr>
              <a:t>Mensch</a:t>
            </a:r>
            <a:endParaRPr lang="en-GB" sz="2200" b="1" dirty="0">
              <a:solidFill>
                <a:srgbClr val="FFFFCC"/>
              </a:solidFill>
            </a:endParaRPr>
          </a:p>
        </p:txBody>
      </p:sp>
      <p:sp>
        <p:nvSpPr>
          <p:cNvPr id="16403" name="Oval 18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8478838" y="2427288"/>
            <a:ext cx="1122362" cy="792162"/>
          </a:xfrm>
          <a:prstGeom prst="ellipse">
            <a:avLst/>
          </a:prstGeom>
          <a:solidFill>
            <a:srgbClr val="2EBBB8"/>
          </a:solidFill>
          <a:ln w="25400" algn="ctr">
            <a:solidFill>
              <a:schemeClr val="bg2">
                <a:lumMod val="1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2000" b="1" dirty="0" err="1" smtClean="0">
                <a:solidFill>
                  <a:srgbClr val="FFFFCC"/>
                </a:solidFill>
              </a:rPr>
              <a:t>Natur</a:t>
            </a:r>
            <a:endParaRPr lang="en-GB" sz="2000" b="1" dirty="0">
              <a:solidFill>
                <a:srgbClr val="FFFFCC"/>
              </a:solidFill>
            </a:endParaRPr>
          </a:p>
        </p:txBody>
      </p:sp>
      <p:sp>
        <p:nvSpPr>
          <p:cNvPr id="16404" name="Oval 19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7065963" y="1636713"/>
            <a:ext cx="1454150" cy="650875"/>
          </a:xfrm>
          <a:prstGeom prst="ellipse">
            <a:avLst/>
          </a:prstGeom>
          <a:solidFill>
            <a:srgbClr val="CCFFFF"/>
          </a:solidFill>
          <a:ln w="28575" algn="ctr">
            <a:solidFill>
              <a:schemeClr val="bg2">
                <a:lumMod val="1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2800" b="1" dirty="0" err="1" smtClean="0">
                <a:solidFill>
                  <a:srgbClr val="003399"/>
                </a:solidFill>
              </a:rPr>
              <a:t>Gott</a:t>
            </a:r>
            <a:endParaRPr lang="en-GB" sz="2800" b="1" dirty="0">
              <a:solidFill>
                <a:srgbClr val="003399"/>
              </a:solidFill>
            </a:endParaRPr>
          </a:p>
        </p:txBody>
      </p:sp>
      <p:sp>
        <p:nvSpPr>
          <p:cNvPr id="16405" name="Oval 20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7010400" y="3419475"/>
            <a:ext cx="1668462" cy="792163"/>
          </a:xfrm>
          <a:prstGeom prst="ellipse">
            <a:avLst/>
          </a:prstGeom>
          <a:solidFill>
            <a:srgbClr val="FFCCCC"/>
          </a:solidFill>
          <a:ln w="28575" algn="ctr">
            <a:solidFill>
              <a:schemeClr val="bg2">
                <a:lumMod val="1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 b="1">
              <a:solidFill>
                <a:srgbClr val="FFFFCC"/>
              </a:solidFill>
            </a:endParaRPr>
          </a:p>
        </p:txBody>
      </p:sp>
      <p:sp>
        <p:nvSpPr>
          <p:cNvPr id="17428" name="Text Box 21"/>
          <p:cNvSpPr txBox="1">
            <a:spLocks noChangeArrowheads="1"/>
          </p:cNvSpPr>
          <p:nvPr/>
        </p:nvSpPr>
        <p:spPr bwMode="auto">
          <a:xfrm>
            <a:off x="6705600" y="3554365"/>
            <a:ext cx="2362200" cy="48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en-GB" b="1" dirty="0" err="1" smtClean="0">
                <a:solidFill>
                  <a:srgbClr val="333399"/>
                </a:solidFill>
              </a:rPr>
              <a:t>Harmonie</a:t>
            </a:r>
            <a:endParaRPr lang="en-GB" b="1" dirty="0" smtClean="0">
              <a:solidFill>
                <a:srgbClr val="333399"/>
              </a:solidFill>
            </a:endParaRPr>
          </a:p>
          <a:p>
            <a:pPr algn="ctr" eaLnBrk="0" hangingPunct="0">
              <a:lnSpc>
                <a:spcPct val="70000"/>
              </a:lnSpc>
            </a:pPr>
            <a:r>
              <a:rPr lang="en-GB" b="1" dirty="0" err="1" smtClean="0">
                <a:solidFill>
                  <a:srgbClr val="333399"/>
                </a:solidFill>
              </a:rPr>
              <a:t>Mensch</a:t>
            </a:r>
            <a:r>
              <a:rPr lang="en-GB" b="1" dirty="0" smtClean="0">
                <a:solidFill>
                  <a:srgbClr val="333399"/>
                </a:solidFill>
              </a:rPr>
              <a:t>/</a:t>
            </a:r>
            <a:r>
              <a:rPr lang="en-GB" b="1" dirty="0" err="1" smtClean="0">
                <a:solidFill>
                  <a:srgbClr val="333399"/>
                </a:solidFill>
              </a:rPr>
              <a:t>Natur</a:t>
            </a:r>
            <a:endParaRPr lang="en-GB" b="1" dirty="0">
              <a:solidFill>
                <a:srgbClr val="333399"/>
              </a:solidFill>
            </a:endParaRPr>
          </a:p>
        </p:txBody>
      </p:sp>
      <p:sp>
        <p:nvSpPr>
          <p:cNvPr id="210966" name="Text Box 22"/>
          <p:cNvSpPr txBox="1">
            <a:spLocks noChangeArrowheads="1"/>
          </p:cNvSpPr>
          <p:nvPr/>
        </p:nvSpPr>
        <p:spPr bwMode="auto">
          <a:xfrm>
            <a:off x="2971800" y="1600200"/>
            <a:ext cx="35814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defRPr/>
            </a:pPr>
            <a:r>
              <a:rPr lang="en-GB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2.</a:t>
            </a:r>
            <a:r>
              <a:rPr lang="en-GB" sz="32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GB" sz="32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Friede</a:t>
            </a:r>
            <a:r>
              <a:rPr lang="en-GB" sz="32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in </a:t>
            </a:r>
            <a:r>
              <a:rPr lang="en-GB" sz="32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Familie</a:t>
            </a:r>
            <a:r>
              <a:rPr lang="en-GB" sz="32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u. </a:t>
            </a:r>
            <a:r>
              <a:rPr lang="en-GB" sz="32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Gesellschaft</a:t>
            </a:r>
            <a:endParaRPr lang="en-GB" sz="32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210967" name="Text Box 23"/>
          <p:cNvSpPr txBox="1">
            <a:spLocks noChangeArrowheads="1"/>
          </p:cNvSpPr>
          <p:nvPr/>
        </p:nvSpPr>
        <p:spPr bwMode="auto">
          <a:xfrm>
            <a:off x="5518150" y="990600"/>
            <a:ext cx="4540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3.</a:t>
            </a:r>
            <a:r>
              <a:rPr lang="en-GB" sz="32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GB" sz="32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Universaler</a:t>
            </a:r>
            <a:r>
              <a:rPr lang="en-GB" sz="32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GB" sz="32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Friede</a:t>
            </a:r>
            <a:endParaRPr lang="en-GB" sz="32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7431" name="Text Box 24"/>
          <p:cNvSpPr txBox="1">
            <a:spLocks noChangeArrowheads="1"/>
          </p:cNvSpPr>
          <p:nvPr/>
        </p:nvSpPr>
        <p:spPr bwMode="auto">
          <a:xfrm>
            <a:off x="4127500" y="5080000"/>
            <a:ext cx="173355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b="1" i="1" dirty="0" err="1" smtClean="0">
                <a:solidFill>
                  <a:srgbClr val="FFFFFF"/>
                </a:solidFill>
              </a:rPr>
              <a:t>Familien</a:t>
            </a:r>
            <a:r>
              <a:rPr lang="en-GB" b="1" i="1" dirty="0" smtClean="0">
                <a:solidFill>
                  <a:srgbClr val="FFFFFF"/>
                </a:solidFill>
              </a:rPr>
              <a:t> </a:t>
            </a:r>
            <a:r>
              <a:rPr lang="en-GB" sz="2000" b="1" i="1" dirty="0" err="1" smtClean="0">
                <a:solidFill>
                  <a:schemeClr val="accent1"/>
                </a:solidFill>
              </a:rPr>
              <a:t>Gesellschaft</a:t>
            </a:r>
            <a:endParaRPr lang="en-GB" sz="2000" b="1" i="1" dirty="0">
              <a:solidFill>
                <a:schemeClr val="accent1"/>
              </a:solidFill>
            </a:endParaRPr>
          </a:p>
          <a:p>
            <a:pPr algn="ctr" eaLnBrk="0" hangingPunct="0"/>
            <a:r>
              <a:rPr lang="en-GB" sz="2800" b="1" i="1" dirty="0">
                <a:solidFill>
                  <a:srgbClr val="990099"/>
                </a:solidFill>
              </a:rPr>
              <a:t>Nation</a:t>
            </a:r>
          </a:p>
          <a:p>
            <a:pPr algn="ctr" eaLnBrk="0" hangingPunct="0"/>
            <a:r>
              <a:rPr lang="en-GB" sz="3200" b="1" i="1" dirty="0" smtClean="0">
                <a:solidFill>
                  <a:srgbClr val="333399"/>
                </a:solidFill>
              </a:rPr>
              <a:t>Welt</a:t>
            </a:r>
            <a:endParaRPr lang="en-GB" sz="4000" b="1" i="1" dirty="0">
              <a:solidFill>
                <a:srgbClr val="333399"/>
              </a:solidFill>
            </a:endParaRPr>
          </a:p>
        </p:txBody>
      </p:sp>
      <p:sp>
        <p:nvSpPr>
          <p:cNvPr id="17432" name="Text Box 25"/>
          <p:cNvSpPr txBox="1">
            <a:spLocks noChangeArrowheads="1"/>
          </p:cNvSpPr>
          <p:nvPr/>
        </p:nvSpPr>
        <p:spPr bwMode="auto">
          <a:xfrm>
            <a:off x="4044950" y="4371886"/>
            <a:ext cx="1898650" cy="61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en-GB" sz="2400" b="1" dirty="0" err="1" smtClean="0">
                <a:solidFill>
                  <a:srgbClr val="333399"/>
                </a:solidFill>
              </a:rPr>
              <a:t>Wahre</a:t>
            </a:r>
            <a:r>
              <a:rPr lang="en-GB" sz="2400" b="1" dirty="0" smtClean="0">
                <a:solidFill>
                  <a:srgbClr val="333399"/>
                </a:solidFill>
              </a:rPr>
              <a:t> </a:t>
            </a:r>
            <a:r>
              <a:rPr lang="en-GB" sz="2400" b="1" dirty="0" err="1" smtClean="0">
                <a:solidFill>
                  <a:srgbClr val="333399"/>
                </a:solidFill>
              </a:rPr>
              <a:t>Familien</a:t>
            </a:r>
            <a:endParaRPr lang="en-GB" sz="2400" b="1" dirty="0">
              <a:solidFill>
                <a:srgbClr val="333399"/>
              </a:solidFill>
            </a:endParaRPr>
          </a:p>
        </p:txBody>
      </p:sp>
      <p:sp>
        <p:nvSpPr>
          <p:cNvPr id="17433" name="Oval 26"/>
          <p:cNvSpPr>
            <a:spLocks noChangeArrowheads="1"/>
          </p:cNvSpPr>
          <p:nvPr/>
        </p:nvSpPr>
        <p:spPr bwMode="auto">
          <a:xfrm>
            <a:off x="4681538" y="3541713"/>
            <a:ext cx="541337" cy="273050"/>
          </a:xfrm>
          <a:prstGeom prst="ellipse">
            <a:avLst/>
          </a:prstGeom>
          <a:solidFill>
            <a:srgbClr val="D6009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/>
          </a:p>
        </p:txBody>
      </p:sp>
      <p:sp>
        <p:nvSpPr>
          <p:cNvPr id="17434" name="Oval 27"/>
          <p:cNvSpPr>
            <a:spLocks noChangeArrowheads="1"/>
          </p:cNvSpPr>
          <p:nvPr/>
        </p:nvSpPr>
        <p:spPr bwMode="auto">
          <a:xfrm>
            <a:off x="1820863" y="4776788"/>
            <a:ext cx="541337" cy="273050"/>
          </a:xfrm>
          <a:prstGeom prst="ellipse">
            <a:avLst/>
          </a:prstGeom>
          <a:solidFill>
            <a:srgbClr val="D6009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/>
          </a:p>
        </p:txBody>
      </p:sp>
      <p:sp>
        <p:nvSpPr>
          <p:cNvPr id="17435" name="Oval 28"/>
          <p:cNvSpPr>
            <a:spLocks noChangeArrowheads="1"/>
          </p:cNvSpPr>
          <p:nvPr/>
        </p:nvSpPr>
        <p:spPr bwMode="auto">
          <a:xfrm>
            <a:off x="7537450" y="2703513"/>
            <a:ext cx="541338" cy="273050"/>
          </a:xfrm>
          <a:prstGeom prst="ellipse">
            <a:avLst/>
          </a:prstGeom>
          <a:solidFill>
            <a:srgbClr val="D6009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 rot="5400000">
            <a:off x="4548187" y="2844801"/>
            <a:ext cx="809625" cy="1651000"/>
            <a:chOff x="2016" y="1824"/>
            <a:chExt cx="635" cy="909"/>
          </a:xfrm>
        </p:grpSpPr>
        <p:sp>
          <p:nvSpPr>
            <p:cNvPr id="210974" name="Freeform 30"/>
            <p:cNvSpPr>
              <a:spLocks/>
            </p:cNvSpPr>
            <p:nvPr/>
          </p:nvSpPr>
          <p:spPr bwMode="auto">
            <a:xfrm>
              <a:off x="2016" y="1826"/>
              <a:ext cx="203" cy="899"/>
            </a:xfrm>
            <a:custGeom>
              <a:avLst/>
              <a:gdLst/>
              <a:ahLst/>
              <a:cxnLst>
                <a:cxn ang="0">
                  <a:pos x="128" y="182"/>
                </a:cxn>
                <a:cxn ang="0">
                  <a:pos x="112" y="262"/>
                </a:cxn>
                <a:cxn ang="0">
                  <a:pos x="101" y="299"/>
                </a:cxn>
                <a:cxn ang="0">
                  <a:pos x="101" y="342"/>
                </a:cxn>
                <a:cxn ang="0">
                  <a:pos x="96" y="428"/>
                </a:cxn>
                <a:cxn ang="0">
                  <a:pos x="96" y="508"/>
                </a:cxn>
                <a:cxn ang="0">
                  <a:pos x="96" y="556"/>
                </a:cxn>
                <a:cxn ang="0">
                  <a:pos x="107" y="604"/>
                </a:cxn>
                <a:cxn ang="0">
                  <a:pos x="112" y="652"/>
                </a:cxn>
                <a:cxn ang="0">
                  <a:pos x="123" y="700"/>
                </a:cxn>
                <a:cxn ang="0">
                  <a:pos x="133" y="748"/>
                </a:cxn>
                <a:cxn ang="0">
                  <a:pos x="149" y="791"/>
                </a:cxn>
                <a:cxn ang="0">
                  <a:pos x="165" y="834"/>
                </a:cxn>
                <a:cxn ang="0">
                  <a:pos x="181" y="877"/>
                </a:cxn>
                <a:cxn ang="0">
                  <a:pos x="133" y="898"/>
                </a:cxn>
                <a:cxn ang="0">
                  <a:pos x="117" y="855"/>
                </a:cxn>
                <a:cxn ang="0">
                  <a:pos x="101" y="807"/>
                </a:cxn>
                <a:cxn ang="0">
                  <a:pos x="85" y="759"/>
                </a:cxn>
                <a:cxn ang="0">
                  <a:pos x="69" y="711"/>
                </a:cxn>
                <a:cxn ang="0">
                  <a:pos x="59" y="663"/>
                </a:cxn>
                <a:cxn ang="0">
                  <a:pos x="53" y="615"/>
                </a:cxn>
                <a:cxn ang="0">
                  <a:pos x="48" y="561"/>
                </a:cxn>
                <a:cxn ang="0">
                  <a:pos x="43" y="513"/>
                </a:cxn>
                <a:cxn ang="0">
                  <a:pos x="37" y="470"/>
                </a:cxn>
                <a:cxn ang="0">
                  <a:pos x="43" y="422"/>
                </a:cxn>
                <a:cxn ang="0">
                  <a:pos x="48" y="337"/>
                </a:cxn>
                <a:cxn ang="0">
                  <a:pos x="53" y="294"/>
                </a:cxn>
                <a:cxn ang="0">
                  <a:pos x="59" y="251"/>
                </a:cxn>
                <a:cxn ang="0">
                  <a:pos x="80" y="166"/>
                </a:cxn>
                <a:cxn ang="0">
                  <a:pos x="0" y="144"/>
                </a:cxn>
                <a:cxn ang="0">
                  <a:pos x="160" y="0"/>
                </a:cxn>
                <a:cxn ang="0">
                  <a:pos x="203" y="208"/>
                </a:cxn>
                <a:cxn ang="0">
                  <a:pos x="128" y="182"/>
                </a:cxn>
              </a:cxnLst>
              <a:rect l="0" t="0" r="r" b="b"/>
              <a:pathLst>
                <a:path w="203" h="898">
                  <a:moveTo>
                    <a:pt x="128" y="182"/>
                  </a:moveTo>
                  <a:lnTo>
                    <a:pt x="112" y="262"/>
                  </a:lnTo>
                  <a:lnTo>
                    <a:pt x="101" y="299"/>
                  </a:lnTo>
                  <a:lnTo>
                    <a:pt x="101" y="342"/>
                  </a:lnTo>
                  <a:lnTo>
                    <a:pt x="96" y="428"/>
                  </a:lnTo>
                  <a:lnTo>
                    <a:pt x="96" y="508"/>
                  </a:lnTo>
                  <a:lnTo>
                    <a:pt x="96" y="556"/>
                  </a:lnTo>
                  <a:lnTo>
                    <a:pt x="107" y="604"/>
                  </a:lnTo>
                  <a:lnTo>
                    <a:pt x="112" y="652"/>
                  </a:lnTo>
                  <a:lnTo>
                    <a:pt x="123" y="700"/>
                  </a:lnTo>
                  <a:lnTo>
                    <a:pt x="133" y="748"/>
                  </a:lnTo>
                  <a:lnTo>
                    <a:pt x="149" y="791"/>
                  </a:lnTo>
                  <a:lnTo>
                    <a:pt x="165" y="834"/>
                  </a:lnTo>
                  <a:lnTo>
                    <a:pt x="181" y="877"/>
                  </a:lnTo>
                  <a:lnTo>
                    <a:pt x="133" y="898"/>
                  </a:lnTo>
                  <a:lnTo>
                    <a:pt x="117" y="855"/>
                  </a:lnTo>
                  <a:lnTo>
                    <a:pt x="101" y="807"/>
                  </a:lnTo>
                  <a:lnTo>
                    <a:pt x="85" y="759"/>
                  </a:lnTo>
                  <a:lnTo>
                    <a:pt x="69" y="711"/>
                  </a:lnTo>
                  <a:lnTo>
                    <a:pt x="59" y="663"/>
                  </a:lnTo>
                  <a:lnTo>
                    <a:pt x="53" y="615"/>
                  </a:lnTo>
                  <a:lnTo>
                    <a:pt x="48" y="561"/>
                  </a:lnTo>
                  <a:lnTo>
                    <a:pt x="43" y="513"/>
                  </a:lnTo>
                  <a:lnTo>
                    <a:pt x="37" y="470"/>
                  </a:lnTo>
                  <a:lnTo>
                    <a:pt x="43" y="422"/>
                  </a:lnTo>
                  <a:lnTo>
                    <a:pt x="48" y="337"/>
                  </a:lnTo>
                  <a:lnTo>
                    <a:pt x="53" y="294"/>
                  </a:lnTo>
                  <a:lnTo>
                    <a:pt x="59" y="251"/>
                  </a:lnTo>
                  <a:lnTo>
                    <a:pt x="80" y="166"/>
                  </a:lnTo>
                  <a:lnTo>
                    <a:pt x="0" y="144"/>
                  </a:lnTo>
                  <a:lnTo>
                    <a:pt x="160" y="0"/>
                  </a:lnTo>
                  <a:lnTo>
                    <a:pt x="203" y="208"/>
                  </a:lnTo>
                  <a:lnTo>
                    <a:pt x="128" y="182"/>
                  </a:lnTo>
                  <a:close/>
                </a:path>
              </a:pathLst>
            </a:custGeom>
            <a:solidFill>
              <a:srgbClr val="80008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endParaRPr lang="en-GB" dirty="0"/>
            </a:p>
          </p:txBody>
        </p:sp>
        <p:sp>
          <p:nvSpPr>
            <p:cNvPr id="210975" name="Freeform 31"/>
            <p:cNvSpPr>
              <a:spLocks/>
            </p:cNvSpPr>
            <p:nvPr/>
          </p:nvSpPr>
          <p:spPr bwMode="auto">
            <a:xfrm>
              <a:off x="2448" y="1838"/>
              <a:ext cx="203" cy="898"/>
            </a:xfrm>
            <a:custGeom>
              <a:avLst/>
              <a:gdLst/>
              <a:ahLst/>
              <a:cxnLst>
                <a:cxn ang="0">
                  <a:pos x="75" y="716"/>
                </a:cxn>
                <a:cxn ang="0">
                  <a:pos x="96" y="636"/>
                </a:cxn>
                <a:cxn ang="0">
                  <a:pos x="101" y="593"/>
                </a:cxn>
                <a:cxn ang="0">
                  <a:pos x="107" y="556"/>
                </a:cxn>
                <a:cxn ang="0">
                  <a:pos x="112" y="470"/>
                </a:cxn>
                <a:cxn ang="0">
                  <a:pos x="112" y="390"/>
                </a:cxn>
                <a:cxn ang="0">
                  <a:pos x="107" y="337"/>
                </a:cxn>
                <a:cxn ang="0">
                  <a:pos x="101" y="288"/>
                </a:cxn>
                <a:cxn ang="0">
                  <a:pos x="91" y="246"/>
                </a:cxn>
                <a:cxn ang="0">
                  <a:pos x="80" y="198"/>
                </a:cxn>
                <a:cxn ang="0">
                  <a:pos x="69" y="149"/>
                </a:cxn>
                <a:cxn ang="0">
                  <a:pos x="53" y="107"/>
                </a:cxn>
                <a:cxn ang="0">
                  <a:pos x="37" y="64"/>
                </a:cxn>
                <a:cxn ang="0">
                  <a:pos x="21" y="21"/>
                </a:cxn>
                <a:cxn ang="0">
                  <a:pos x="69" y="0"/>
                </a:cxn>
                <a:cxn ang="0">
                  <a:pos x="85" y="43"/>
                </a:cxn>
                <a:cxn ang="0">
                  <a:pos x="107" y="91"/>
                </a:cxn>
                <a:cxn ang="0">
                  <a:pos x="123" y="133"/>
                </a:cxn>
                <a:cxn ang="0">
                  <a:pos x="133" y="182"/>
                </a:cxn>
                <a:cxn ang="0">
                  <a:pos x="144" y="235"/>
                </a:cxn>
                <a:cxn ang="0">
                  <a:pos x="155" y="283"/>
                </a:cxn>
                <a:cxn ang="0">
                  <a:pos x="160" y="331"/>
                </a:cxn>
                <a:cxn ang="0">
                  <a:pos x="165" y="385"/>
                </a:cxn>
                <a:cxn ang="0">
                  <a:pos x="165" y="428"/>
                </a:cxn>
                <a:cxn ang="0">
                  <a:pos x="165" y="476"/>
                </a:cxn>
                <a:cxn ang="0">
                  <a:pos x="160" y="561"/>
                </a:cxn>
                <a:cxn ang="0">
                  <a:pos x="155" y="604"/>
                </a:cxn>
                <a:cxn ang="0">
                  <a:pos x="144" y="647"/>
                </a:cxn>
                <a:cxn ang="0">
                  <a:pos x="128" y="732"/>
                </a:cxn>
                <a:cxn ang="0">
                  <a:pos x="203" y="754"/>
                </a:cxn>
                <a:cxn ang="0">
                  <a:pos x="48" y="898"/>
                </a:cxn>
                <a:cxn ang="0">
                  <a:pos x="0" y="690"/>
                </a:cxn>
                <a:cxn ang="0">
                  <a:pos x="75" y="716"/>
                </a:cxn>
              </a:cxnLst>
              <a:rect l="0" t="0" r="r" b="b"/>
              <a:pathLst>
                <a:path w="203" h="898">
                  <a:moveTo>
                    <a:pt x="75" y="716"/>
                  </a:moveTo>
                  <a:lnTo>
                    <a:pt x="96" y="636"/>
                  </a:lnTo>
                  <a:lnTo>
                    <a:pt x="101" y="593"/>
                  </a:lnTo>
                  <a:lnTo>
                    <a:pt x="107" y="556"/>
                  </a:lnTo>
                  <a:lnTo>
                    <a:pt x="112" y="470"/>
                  </a:lnTo>
                  <a:lnTo>
                    <a:pt x="112" y="390"/>
                  </a:lnTo>
                  <a:lnTo>
                    <a:pt x="107" y="337"/>
                  </a:lnTo>
                  <a:lnTo>
                    <a:pt x="101" y="288"/>
                  </a:lnTo>
                  <a:lnTo>
                    <a:pt x="91" y="246"/>
                  </a:lnTo>
                  <a:lnTo>
                    <a:pt x="80" y="198"/>
                  </a:lnTo>
                  <a:lnTo>
                    <a:pt x="69" y="149"/>
                  </a:lnTo>
                  <a:lnTo>
                    <a:pt x="53" y="107"/>
                  </a:lnTo>
                  <a:lnTo>
                    <a:pt x="37" y="64"/>
                  </a:lnTo>
                  <a:lnTo>
                    <a:pt x="21" y="21"/>
                  </a:lnTo>
                  <a:lnTo>
                    <a:pt x="69" y="0"/>
                  </a:lnTo>
                  <a:lnTo>
                    <a:pt x="85" y="43"/>
                  </a:lnTo>
                  <a:lnTo>
                    <a:pt x="107" y="91"/>
                  </a:lnTo>
                  <a:lnTo>
                    <a:pt x="123" y="133"/>
                  </a:lnTo>
                  <a:lnTo>
                    <a:pt x="133" y="182"/>
                  </a:lnTo>
                  <a:lnTo>
                    <a:pt x="144" y="235"/>
                  </a:lnTo>
                  <a:lnTo>
                    <a:pt x="155" y="283"/>
                  </a:lnTo>
                  <a:lnTo>
                    <a:pt x="160" y="331"/>
                  </a:lnTo>
                  <a:lnTo>
                    <a:pt x="165" y="385"/>
                  </a:lnTo>
                  <a:lnTo>
                    <a:pt x="165" y="428"/>
                  </a:lnTo>
                  <a:lnTo>
                    <a:pt x="165" y="476"/>
                  </a:lnTo>
                  <a:lnTo>
                    <a:pt x="160" y="561"/>
                  </a:lnTo>
                  <a:lnTo>
                    <a:pt x="155" y="604"/>
                  </a:lnTo>
                  <a:lnTo>
                    <a:pt x="144" y="647"/>
                  </a:lnTo>
                  <a:lnTo>
                    <a:pt x="128" y="732"/>
                  </a:lnTo>
                  <a:lnTo>
                    <a:pt x="203" y="754"/>
                  </a:lnTo>
                  <a:lnTo>
                    <a:pt x="48" y="898"/>
                  </a:lnTo>
                  <a:lnTo>
                    <a:pt x="0" y="690"/>
                  </a:lnTo>
                  <a:lnTo>
                    <a:pt x="75" y="716"/>
                  </a:lnTo>
                  <a:close/>
                </a:path>
              </a:pathLst>
            </a:custGeom>
            <a:solidFill>
              <a:srgbClr val="80008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endParaRPr lang="en-GB" dirty="0"/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 rot="5400000">
            <a:off x="1709737" y="4079876"/>
            <a:ext cx="809625" cy="1651000"/>
            <a:chOff x="2016" y="1824"/>
            <a:chExt cx="635" cy="909"/>
          </a:xfrm>
        </p:grpSpPr>
        <p:sp>
          <p:nvSpPr>
            <p:cNvPr id="210977" name="Freeform 33"/>
            <p:cNvSpPr>
              <a:spLocks/>
            </p:cNvSpPr>
            <p:nvPr/>
          </p:nvSpPr>
          <p:spPr bwMode="auto">
            <a:xfrm>
              <a:off x="2016" y="1826"/>
              <a:ext cx="203" cy="899"/>
            </a:xfrm>
            <a:custGeom>
              <a:avLst/>
              <a:gdLst/>
              <a:ahLst/>
              <a:cxnLst>
                <a:cxn ang="0">
                  <a:pos x="128" y="182"/>
                </a:cxn>
                <a:cxn ang="0">
                  <a:pos x="112" y="262"/>
                </a:cxn>
                <a:cxn ang="0">
                  <a:pos x="101" y="299"/>
                </a:cxn>
                <a:cxn ang="0">
                  <a:pos x="101" y="342"/>
                </a:cxn>
                <a:cxn ang="0">
                  <a:pos x="96" y="428"/>
                </a:cxn>
                <a:cxn ang="0">
                  <a:pos x="96" y="508"/>
                </a:cxn>
                <a:cxn ang="0">
                  <a:pos x="96" y="556"/>
                </a:cxn>
                <a:cxn ang="0">
                  <a:pos x="107" y="604"/>
                </a:cxn>
                <a:cxn ang="0">
                  <a:pos x="112" y="652"/>
                </a:cxn>
                <a:cxn ang="0">
                  <a:pos x="123" y="700"/>
                </a:cxn>
                <a:cxn ang="0">
                  <a:pos x="133" y="748"/>
                </a:cxn>
                <a:cxn ang="0">
                  <a:pos x="149" y="791"/>
                </a:cxn>
                <a:cxn ang="0">
                  <a:pos x="165" y="834"/>
                </a:cxn>
                <a:cxn ang="0">
                  <a:pos x="181" y="877"/>
                </a:cxn>
                <a:cxn ang="0">
                  <a:pos x="133" y="898"/>
                </a:cxn>
                <a:cxn ang="0">
                  <a:pos x="117" y="855"/>
                </a:cxn>
                <a:cxn ang="0">
                  <a:pos x="101" y="807"/>
                </a:cxn>
                <a:cxn ang="0">
                  <a:pos x="85" y="759"/>
                </a:cxn>
                <a:cxn ang="0">
                  <a:pos x="69" y="711"/>
                </a:cxn>
                <a:cxn ang="0">
                  <a:pos x="59" y="663"/>
                </a:cxn>
                <a:cxn ang="0">
                  <a:pos x="53" y="615"/>
                </a:cxn>
                <a:cxn ang="0">
                  <a:pos x="48" y="561"/>
                </a:cxn>
                <a:cxn ang="0">
                  <a:pos x="43" y="513"/>
                </a:cxn>
                <a:cxn ang="0">
                  <a:pos x="37" y="470"/>
                </a:cxn>
                <a:cxn ang="0">
                  <a:pos x="43" y="422"/>
                </a:cxn>
                <a:cxn ang="0">
                  <a:pos x="48" y="337"/>
                </a:cxn>
                <a:cxn ang="0">
                  <a:pos x="53" y="294"/>
                </a:cxn>
                <a:cxn ang="0">
                  <a:pos x="59" y="251"/>
                </a:cxn>
                <a:cxn ang="0">
                  <a:pos x="80" y="166"/>
                </a:cxn>
                <a:cxn ang="0">
                  <a:pos x="0" y="144"/>
                </a:cxn>
                <a:cxn ang="0">
                  <a:pos x="160" y="0"/>
                </a:cxn>
                <a:cxn ang="0">
                  <a:pos x="203" y="208"/>
                </a:cxn>
                <a:cxn ang="0">
                  <a:pos x="128" y="182"/>
                </a:cxn>
              </a:cxnLst>
              <a:rect l="0" t="0" r="r" b="b"/>
              <a:pathLst>
                <a:path w="203" h="898">
                  <a:moveTo>
                    <a:pt x="128" y="182"/>
                  </a:moveTo>
                  <a:lnTo>
                    <a:pt x="112" y="262"/>
                  </a:lnTo>
                  <a:lnTo>
                    <a:pt x="101" y="299"/>
                  </a:lnTo>
                  <a:lnTo>
                    <a:pt x="101" y="342"/>
                  </a:lnTo>
                  <a:lnTo>
                    <a:pt x="96" y="428"/>
                  </a:lnTo>
                  <a:lnTo>
                    <a:pt x="96" y="508"/>
                  </a:lnTo>
                  <a:lnTo>
                    <a:pt x="96" y="556"/>
                  </a:lnTo>
                  <a:lnTo>
                    <a:pt x="107" y="604"/>
                  </a:lnTo>
                  <a:lnTo>
                    <a:pt x="112" y="652"/>
                  </a:lnTo>
                  <a:lnTo>
                    <a:pt x="123" y="700"/>
                  </a:lnTo>
                  <a:lnTo>
                    <a:pt x="133" y="748"/>
                  </a:lnTo>
                  <a:lnTo>
                    <a:pt x="149" y="791"/>
                  </a:lnTo>
                  <a:lnTo>
                    <a:pt x="165" y="834"/>
                  </a:lnTo>
                  <a:lnTo>
                    <a:pt x="181" y="877"/>
                  </a:lnTo>
                  <a:lnTo>
                    <a:pt x="133" y="898"/>
                  </a:lnTo>
                  <a:lnTo>
                    <a:pt x="117" y="855"/>
                  </a:lnTo>
                  <a:lnTo>
                    <a:pt x="101" y="807"/>
                  </a:lnTo>
                  <a:lnTo>
                    <a:pt x="85" y="759"/>
                  </a:lnTo>
                  <a:lnTo>
                    <a:pt x="69" y="711"/>
                  </a:lnTo>
                  <a:lnTo>
                    <a:pt x="59" y="663"/>
                  </a:lnTo>
                  <a:lnTo>
                    <a:pt x="53" y="615"/>
                  </a:lnTo>
                  <a:lnTo>
                    <a:pt x="48" y="561"/>
                  </a:lnTo>
                  <a:lnTo>
                    <a:pt x="43" y="513"/>
                  </a:lnTo>
                  <a:lnTo>
                    <a:pt x="37" y="470"/>
                  </a:lnTo>
                  <a:lnTo>
                    <a:pt x="43" y="422"/>
                  </a:lnTo>
                  <a:lnTo>
                    <a:pt x="48" y="337"/>
                  </a:lnTo>
                  <a:lnTo>
                    <a:pt x="53" y="294"/>
                  </a:lnTo>
                  <a:lnTo>
                    <a:pt x="59" y="251"/>
                  </a:lnTo>
                  <a:lnTo>
                    <a:pt x="80" y="166"/>
                  </a:lnTo>
                  <a:lnTo>
                    <a:pt x="0" y="144"/>
                  </a:lnTo>
                  <a:lnTo>
                    <a:pt x="160" y="0"/>
                  </a:lnTo>
                  <a:lnTo>
                    <a:pt x="203" y="208"/>
                  </a:lnTo>
                  <a:lnTo>
                    <a:pt x="128" y="182"/>
                  </a:lnTo>
                  <a:close/>
                </a:path>
              </a:pathLst>
            </a:custGeom>
            <a:solidFill>
              <a:srgbClr val="80008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endParaRPr lang="en-GB" dirty="0"/>
            </a:p>
          </p:txBody>
        </p:sp>
        <p:sp>
          <p:nvSpPr>
            <p:cNvPr id="210978" name="Freeform 34"/>
            <p:cNvSpPr>
              <a:spLocks/>
            </p:cNvSpPr>
            <p:nvPr/>
          </p:nvSpPr>
          <p:spPr bwMode="auto">
            <a:xfrm>
              <a:off x="2448" y="1838"/>
              <a:ext cx="203" cy="898"/>
            </a:xfrm>
            <a:custGeom>
              <a:avLst/>
              <a:gdLst/>
              <a:ahLst/>
              <a:cxnLst>
                <a:cxn ang="0">
                  <a:pos x="75" y="716"/>
                </a:cxn>
                <a:cxn ang="0">
                  <a:pos x="96" y="636"/>
                </a:cxn>
                <a:cxn ang="0">
                  <a:pos x="101" y="593"/>
                </a:cxn>
                <a:cxn ang="0">
                  <a:pos x="107" y="556"/>
                </a:cxn>
                <a:cxn ang="0">
                  <a:pos x="112" y="470"/>
                </a:cxn>
                <a:cxn ang="0">
                  <a:pos x="112" y="390"/>
                </a:cxn>
                <a:cxn ang="0">
                  <a:pos x="107" y="337"/>
                </a:cxn>
                <a:cxn ang="0">
                  <a:pos x="101" y="288"/>
                </a:cxn>
                <a:cxn ang="0">
                  <a:pos x="91" y="246"/>
                </a:cxn>
                <a:cxn ang="0">
                  <a:pos x="80" y="198"/>
                </a:cxn>
                <a:cxn ang="0">
                  <a:pos x="69" y="149"/>
                </a:cxn>
                <a:cxn ang="0">
                  <a:pos x="53" y="107"/>
                </a:cxn>
                <a:cxn ang="0">
                  <a:pos x="37" y="64"/>
                </a:cxn>
                <a:cxn ang="0">
                  <a:pos x="21" y="21"/>
                </a:cxn>
                <a:cxn ang="0">
                  <a:pos x="69" y="0"/>
                </a:cxn>
                <a:cxn ang="0">
                  <a:pos x="85" y="43"/>
                </a:cxn>
                <a:cxn ang="0">
                  <a:pos x="107" y="91"/>
                </a:cxn>
                <a:cxn ang="0">
                  <a:pos x="123" y="133"/>
                </a:cxn>
                <a:cxn ang="0">
                  <a:pos x="133" y="182"/>
                </a:cxn>
                <a:cxn ang="0">
                  <a:pos x="144" y="235"/>
                </a:cxn>
                <a:cxn ang="0">
                  <a:pos x="155" y="283"/>
                </a:cxn>
                <a:cxn ang="0">
                  <a:pos x="160" y="331"/>
                </a:cxn>
                <a:cxn ang="0">
                  <a:pos x="165" y="385"/>
                </a:cxn>
                <a:cxn ang="0">
                  <a:pos x="165" y="428"/>
                </a:cxn>
                <a:cxn ang="0">
                  <a:pos x="165" y="476"/>
                </a:cxn>
                <a:cxn ang="0">
                  <a:pos x="160" y="561"/>
                </a:cxn>
                <a:cxn ang="0">
                  <a:pos x="155" y="604"/>
                </a:cxn>
                <a:cxn ang="0">
                  <a:pos x="144" y="647"/>
                </a:cxn>
                <a:cxn ang="0">
                  <a:pos x="128" y="732"/>
                </a:cxn>
                <a:cxn ang="0">
                  <a:pos x="203" y="754"/>
                </a:cxn>
                <a:cxn ang="0">
                  <a:pos x="48" y="898"/>
                </a:cxn>
                <a:cxn ang="0">
                  <a:pos x="0" y="690"/>
                </a:cxn>
                <a:cxn ang="0">
                  <a:pos x="75" y="716"/>
                </a:cxn>
              </a:cxnLst>
              <a:rect l="0" t="0" r="r" b="b"/>
              <a:pathLst>
                <a:path w="203" h="898">
                  <a:moveTo>
                    <a:pt x="75" y="716"/>
                  </a:moveTo>
                  <a:lnTo>
                    <a:pt x="96" y="636"/>
                  </a:lnTo>
                  <a:lnTo>
                    <a:pt x="101" y="593"/>
                  </a:lnTo>
                  <a:lnTo>
                    <a:pt x="107" y="556"/>
                  </a:lnTo>
                  <a:lnTo>
                    <a:pt x="112" y="470"/>
                  </a:lnTo>
                  <a:lnTo>
                    <a:pt x="112" y="390"/>
                  </a:lnTo>
                  <a:lnTo>
                    <a:pt x="107" y="337"/>
                  </a:lnTo>
                  <a:lnTo>
                    <a:pt x="101" y="288"/>
                  </a:lnTo>
                  <a:lnTo>
                    <a:pt x="91" y="246"/>
                  </a:lnTo>
                  <a:lnTo>
                    <a:pt x="80" y="198"/>
                  </a:lnTo>
                  <a:lnTo>
                    <a:pt x="69" y="149"/>
                  </a:lnTo>
                  <a:lnTo>
                    <a:pt x="53" y="107"/>
                  </a:lnTo>
                  <a:lnTo>
                    <a:pt x="37" y="64"/>
                  </a:lnTo>
                  <a:lnTo>
                    <a:pt x="21" y="21"/>
                  </a:lnTo>
                  <a:lnTo>
                    <a:pt x="69" y="0"/>
                  </a:lnTo>
                  <a:lnTo>
                    <a:pt x="85" y="43"/>
                  </a:lnTo>
                  <a:lnTo>
                    <a:pt x="107" y="91"/>
                  </a:lnTo>
                  <a:lnTo>
                    <a:pt x="123" y="133"/>
                  </a:lnTo>
                  <a:lnTo>
                    <a:pt x="133" y="182"/>
                  </a:lnTo>
                  <a:lnTo>
                    <a:pt x="144" y="235"/>
                  </a:lnTo>
                  <a:lnTo>
                    <a:pt x="155" y="283"/>
                  </a:lnTo>
                  <a:lnTo>
                    <a:pt x="160" y="331"/>
                  </a:lnTo>
                  <a:lnTo>
                    <a:pt x="165" y="385"/>
                  </a:lnTo>
                  <a:lnTo>
                    <a:pt x="165" y="428"/>
                  </a:lnTo>
                  <a:lnTo>
                    <a:pt x="165" y="476"/>
                  </a:lnTo>
                  <a:lnTo>
                    <a:pt x="160" y="561"/>
                  </a:lnTo>
                  <a:lnTo>
                    <a:pt x="155" y="604"/>
                  </a:lnTo>
                  <a:lnTo>
                    <a:pt x="144" y="647"/>
                  </a:lnTo>
                  <a:lnTo>
                    <a:pt x="128" y="732"/>
                  </a:lnTo>
                  <a:lnTo>
                    <a:pt x="203" y="754"/>
                  </a:lnTo>
                  <a:lnTo>
                    <a:pt x="48" y="898"/>
                  </a:lnTo>
                  <a:lnTo>
                    <a:pt x="0" y="690"/>
                  </a:lnTo>
                  <a:lnTo>
                    <a:pt x="75" y="716"/>
                  </a:lnTo>
                  <a:close/>
                </a:path>
              </a:pathLst>
            </a:custGeom>
            <a:solidFill>
              <a:srgbClr val="80008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endParaRPr lang="en-GB" dirty="0"/>
            </a:p>
          </p:txBody>
        </p:sp>
      </p:grpSp>
      <p:sp>
        <p:nvSpPr>
          <p:cNvPr id="16416" name="AutoShape 39"/>
          <p:cNvSpPr>
            <a:spLocks noChangeArrowheads="1"/>
          </p:cNvSpPr>
          <p:nvPr/>
        </p:nvSpPr>
        <p:spPr bwMode="auto">
          <a:xfrm>
            <a:off x="6546850" y="4608513"/>
            <a:ext cx="2806700" cy="1143000"/>
          </a:xfrm>
          <a:prstGeom prst="wedgeRectCallout">
            <a:avLst>
              <a:gd name="adj1" fmla="val 3185"/>
              <a:gd name="adj2" fmla="val -97361"/>
            </a:avLst>
          </a:prstGeom>
          <a:solidFill>
            <a:schemeClr val="bg2">
              <a:lumMod val="7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2000" b="1" dirty="0" err="1" smtClean="0">
                <a:solidFill>
                  <a:schemeClr val="bg2">
                    <a:lumMod val="10000"/>
                  </a:schemeClr>
                </a:solidFill>
              </a:rPr>
              <a:t>Wahre</a:t>
            </a:r>
            <a:r>
              <a:rPr lang="en-GB" sz="2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bg2">
                    <a:lumMod val="10000"/>
                  </a:schemeClr>
                </a:solidFill>
              </a:rPr>
              <a:t>Herrschaft</a:t>
            </a:r>
            <a:r>
              <a:rPr lang="en-GB" sz="2000" b="1" dirty="0" smtClean="0">
                <a:solidFill>
                  <a:schemeClr val="bg2">
                    <a:lumMod val="10000"/>
                  </a:schemeClr>
                </a:solidFill>
              </a:rPr>
              <a:t>-</a:t>
            </a:r>
          </a:p>
          <a:p>
            <a:pPr algn="ctr" eaLnBrk="0" hangingPunct="0">
              <a:defRPr/>
            </a:pPr>
            <a:r>
              <a:rPr lang="en-GB" sz="2000" b="1" dirty="0" err="1" smtClean="0">
                <a:solidFill>
                  <a:schemeClr val="bg2">
                    <a:lumMod val="10000"/>
                  </a:schemeClr>
                </a:solidFill>
              </a:rPr>
              <a:t>Verantwortung</a:t>
            </a:r>
            <a:r>
              <a:rPr lang="en-GB" sz="2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bg2">
                    <a:lumMod val="10000"/>
                  </a:schemeClr>
                </a:solidFill>
              </a:rPr>
              <a:t>für</a:t>
            </a:r>
            <a:endParaRPr lang="en-GB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 eaLnBrk="0" hangingPunct="0">
              <a:defRPr/>
            </a:pPr>
            <a:r>
              <a:rPr lang="en-GB" sz="2000" b="1" dirty="0" err="1" smtClean="0">
                <a:solidFill>
                  <a:schemeClr val="bg2">
                    <a:lumMod val="10000"/>
                  </a:schemeClr>
                </a:solidFill>
              </a:rPr>
              <a:t>Schöpfung</a:t>
            </a:r>
            <a:endParaRPr lang="en-GB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 rot="5400000">
            <a:off x="7380287" y="2006601"/>
            <a:ext cx="809625" cy="1651000"/>
            <a:chOff x="2016" y="1824"/>
            <a:chExt cx="635" cy="909"/>
          </a:xfrm>
        </p:grpSpPr>
        <p:sp>
          <p:nvSpPr>
            <p:cNvPr id="210985" name="Freeform 41"/>
            <p:cNvSpPr>
              <a:spLocks/>
            </p:cNvSpPr>
            <p:nvPr/>
          </p:nvSpPr>
          <p:spPr bwMode="auto">
            <a:xfrm>
              <a:off x="2016" y="1826"/>
              <a:ext cx="203" cy="899"/>
            </a:xfrm>
            <a:custGeom>
              <a:avLst/>
              <a:gdLst/>
              <a:ahLst/>
              <a:cxnLst>
                <a:cxn ang="0">
                  <a:pos x="128" y="182"/>
                </a:cxn>
                <a:cxn ang="0">
                  <a:pos x="112" y="262"/>
                </a:cxn>
                <a:cxn ang="0">
                  <a:pos x="101" y="299"/>
                </a:cxn>
                <a:cxn ang="0">
                  <a:pos x="101" y="342"/>
                </a:cxn>
                <a:cxn ang="0">
                  <a:pos x="96" y="428"/>
                </a:cxn>
                <a:cxn ang="0">
                  <a:pos x="96" y="508"/>
                </a:cxn>
                <a:cxn ang="0">
                  <a:pos x="96" y="556"/>
                </a:cxn>
                <a:cxn ang="0">
                  <a:pos x="107" y="604"/>
                </a:cxn>
                <a:cxn ang="0">
                  <a:pos x="112" y="652"/>
                </a:cxn>
                <a:cxn ang="0">
                  <a:pos x="123" y="700"/>
                </a:cxn>
                <a:cxn ang="0">
                  <a:pos x="133" y="748"/>
                </a:cxn>
                <a:cxn ang="0">
                  <a:pos x="149" y="791"/>
                </a:cxn>
                <a:cxn ang="0">
                  <a:pos x="165" y="834"/>
                </a:cxn>
                <a:cxn ang="0">
                  <a:pos x="181" y="877"/>
                </a:cxn>
                <a:cxn ang="0">
                  <a:pos x="133" y="898"/>
                </a:cxn>
                <a:cxn ang="0">
                  <a:pos x="117" y="855"/>
                </a:cxn>
                <a:cxn ang="0">
                  <a:pos x="101" y="807"/>
                </a:cxn>
                <a:cxn ang="0">
                  <a:pos x="85" y="759"/>
                </a:cxn>
                <a:cxn ang="0">
                  <a:pos x="69" y="711"/>
                </a:cxn>
                <a:cxn ang="0">
                  <a:pos x="59" y="663"/>
                </a:cxn>
                <a:cxn ang="0">
                  <a:pos x="53" y="615"/>
                </a:cxn>
                <a:cxn ang="0">
                  <a:pos x="48" y="561"/>
                </a:cxn>
                <a:cxn ang="0">
                  <a:pos x="43" y="513"/>
                </a:cxn>
                <a:cxn ang="0">
                  <a:pos x="37" y="470"/>
                </a:cxn>
                <a:cxn ang="0">
                  <a:pos x="43" y="422"/>
                </a:cxn>
                <a:cxn ang="0">
                  <a:pos x="48" y="337"/>
                </a:cxn>
                <a:cxn ang="0">
                  <a:pos x="53" y="294"/>
                </a:cxn>
                <a:cxn ang="0">
                  <a:pos x="59" y="251"/>
                </a:cxn>
                <a:cxn ang="0">
                  <a:pos x="80" y="166"/>
                </a:cxn>
                <a:cxn ang="0">
                  <a:pos x="0" y="144"/>
                </a:cxn>
                <a:cxn ang="0">
                  <a:pos x="160" y="0"/>
                </a:cxn>
                <a:cxn ang="0">
                  <a:pos x="203" y="208"/>
                </a:cxn>
                <a:cxn ang="0">
                  <a:pos x="128" y="182"/>
                </a:cxn>
              </a:cxnLst>
              <a:rect l="0" t="0" r="r" b="b"/>
              <a:pathLst>
                <a:path w="203" h="898">
                  <a:moveTo>
                    <a:pt x="128" y="182"/>
                  </a:moveTo>
                  <a:lnTo>
                    <a:pt x="112" y="262"/>
                  </a:lnTo>
                  <a:lnTo>
                    <a:pt x="101" y="299"/>
                  </a:lnTo>
                  <a:lnTo>
                    <a:pt x="101" y="342"/>
                  </a:lnTo>
                  <a:lnTo>
                    <a:pt x="96" y="428"/>
                  </a:lnTo>
                  <a:lnTo>
                    <a:pt x="96" y="508"/>
                  </a:lnTo>
                  <a:lnTo>
                    <a:pt x="96" y="556"/>
                  </a:lnTo>
                  <a:lnTo>
                    <a:pt x="107" y="604"/>
                  </a:lnTo>
                  <a:lnTo>
                    <a:pt x="112" y="652"/>
                  </a:lnTo>
                  <a:lnTo>
                    <a:pt x="123" y="700"/>
                  </a:lnTo>
                  <a:lnTo>
                    <a:pt x="133" y="748"/>
                  </a:lnTo>
                  <a:lnTo>
                    <a:pt x="149" y="791"/>
                  </a:lnTo>
                  <a:lnTo>
                    <a:pt x="165" y="834"/>
                  </a:lnTo>
                  <a:lnTo>
                    <a:pt x="181" y="877"/>
                  </a:lnTo>
                  <a:lnTo>
                    <a:pt x="133" y="898"/>
                  </a:lnTo>
                  <a:lnTo>
                    <a:pt x="117" y="855"/>
                  </a:lnTo>
                  <a:lnTo>
                    <a:pt x="101" y="807"/>
                  </a:lnTo>
                  <a:lnTo>
                    <a:pt x="85" y="759"/>
                  </a:lnTo>
                  <a:lnTo>
                    <a:pt x="69" y="711"/>
                  </a:lnTo>
                  <a:lnTo>
                    <a:pt x="59" y="663"/>
                  </a:lnTo>
                  <a:lnTo>
                    <a:pt x="53" y="615"/>
                  </a:lnTo>
                  <a:lnTo>
                    <a:pt x="48" y="561"/>
                  </a:lnTo>
                  <a:lnTo>
                    <a:pt x="43" y="513"/>
                  </a:lnTo>
                  <a:lnTo>
                    <a:pt x="37" y="470"/>
                  </a:lnTo>
                  <a:lnTo>
                    <a:pt x="43" y="422"/>
                  </a:lnTo>
                  <a:lnTo>
                    <a:pt x="48" y="337"/>
                  </a:lnTo>
                  <a:lnTo>
                    <a:pt x="53" y="294"/>
                  </a:lnTo>
                  <a:lnTo>
                    <a:pt x="59" y="251"/>
                  </a:lnTo>
                  <a:lnTo>
                    <a:pt x="80" y="166"/>
                  </a:lnTo>
                  <a:lnTo>
                    <a:pt x="0" y="144"/>
                  </a:lnTo>
                  <a:lnTo>
                    <a:pt x="160" y="0"/>
                  </a:lnTo>
                  <a:lnTo>
                    <a:pt x="203" y="208"/>
                  </a:lnTo>
                  <a:lnTo>
                    <a:pt x="128" y="182"/>
                  </a:lnTo>
                  <a:close/>
                </a:path>
              </a:pathLst>
            </a:custGeom>
            <a:solidFill>
              <a:srgbClr val="80008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endParaRPr lang="en-GB" dirty="0"/>
            </a:p>
          </p:txBody>
        </p:sp>
        <p:sp>
          <p:nvSpPr>
            <p:cNvPr id="210986" name="Freeform 42"/>
            <p:cNvSpPr>
              <a:spLocks/>
            </p:cNvSpPr>
            <p:nvPr/>
          </p:nvSpPr>
          <p:spPr bwMode="auto">
            <a:xfrm>
              <a:off x="2448" y="1838"/>
              <a:ext cx="203" cy="898"/>
            </a:xfrm>
            <a:custGeom>
              <a:avLst/>
              <a:gdLst/>
              <a:ahLst/>
              <a:cxnLst>
                <a:cxn ang="0">
                  <a:pos x="75" y="716"/>
                </a:cxn>
                <a:cxn ang="0">
                  <a:pos x="96" y="636"/>
                </a:cxn>
                <a:cxn ang="0">
                  <a:pos x="101" y="593"/>
                </a:cxn>
                <a:cxn ang="0">
                  <a:pos x="107" y="556"/>
                </a:cxn>
                <a:cxn ang="0">
                  <a:pos x="112" y="470"/>
                </a:cxn>
                <a:cxn ang="0">
                  <a:pos x="112" y="390"/>
                </a:cxn>
                <a:cxn ang="0">
                  <a:pos x="107" y="337"/>
                </a:cxn>
                <a:cxn ang="0">
                  <a:pos x="101" y="288"/>
                </a:cxn>
                <a:cxn ang="0">
                  <a:pos x="91" y="246"/>
                </a:cxn>
                <a:cxn ang="0">
                  <a:pos x="80" y="198"/>
                </a:cxn>
                <a:cxn ang="0">
                  <a:pos x="69" y="149"/>
                </a:cxn>
                <a:cxn ang="0">
                  <a:pos x="53" y="107"/>
                </a:cxn>
                <a:cxn ang="0">
                  <a:pos x="37" y="64"/>
                </a:cxn>
                <a:cxn ang="0">
                  <a:pos x="21" y="21"/>
                </a:cxn>
                <a:cxn ang="0">
                  <a:pos x="69" y="0"/>
                </a:cxn>
                <a:cxn ang="0">
                  <a:pos x="85" y="43"/>
                </a:cxn>
                <a:cxn ang="0">
                  <a:pos x="107" y="91"/>
                </a:cxn>
                <a:cxn ang="0">
                  <a:pos x="123" y="133"/>
                </a:cxn>
                <a:cxn ang="0">
                  <a:pos x="133" y="182"/>
                </a:cxn>
                <a:cxn ang="0">
                  <a:pos x="144" y="235"/>
                </a:cxn>
                <a:cxn ang="0">
                  <a:pos x="155" y="283"/>
                </a:cxn>
                <a:cxn ang="0">
                  <a:pos x="160" y="331"/>
                </a:cxn>
                <a:cxn ang="0">
                  <a:pos x="165" y="385"/>
                </a:cxn>
                <a:cxn ang="0">
                  <a:pos x="165" y="428"/>
                </a:cxn>
                <a:cxn ang="0">
                  <a:pos x="165" y="476"/>
                </a:cxn>
                <a:cxn ang="0">
                  <a:pos x="160" y="561"/>
                </a:cxn>
                <a:cxn ang="0">
                  <a:pos x="155" y="604"/>
                </a:cxn>
                <a:cxn ang="0">
                  <a:pos x="144" y="647"/>
                </a:cxn>
                <a:cxn ang="0">
                  <a:pos x="128" y="732"/>
                </a:cxn>
                <a:cxn ang="0">
                  <a:pos x="203" y="754"/>
                </a:cxn>
                <a:cxn ang="0">
                  <a:pos x="48" y="898"/>
                </a:cxn>
                <a:cxn ang="0">
                  <a:pos x="0" y="690"/>
                </a:cxn>
                <a:cxn ang="0">
                  <a:pos x="75" y="716"/>
                </a:cxn>
              </a:cxnLst>
              <a:rect l="0" t="0" r="r" b="b"/>
              <a:pathLst>
                <a:path w="203" h="898">
                  <a:moveTo>
                    <a:pt x="75" y="716"/>
                  </a:moveTo>
                  <a:lnTo>
                    <a:pt x="96" y="636"/>
                  </a:lnTo>
                  <a:lnTo>
                    <a:pt x="101" y="593"/>
                  </a:lnTo>
                  <a:lnTo>
                    <a:pt x="107" y="556"/>
                  </a:lnTo>
                  <a:lnTo>
                    <a:pt x="112" y="470"/>
                  </a:lnTo>
                  <a:lnTo>
                    <a:pt x="112" y="390"/>
                  </a:lnTo>
                  <a:lnTo>
                    <a:pt x="107" y="337"/>
                  </a:lnTo>
                  <a:lnTo>
                    <a:pt x="101" y="288"/>
                  </a:lnTo>
                  <a:lnTo>
                    <a:pt x="91" y="246"/>
                  </a:lnTo>
                  <a:lnTo>
                    <a:pt x="80" y="198"/>
                  </a:lnTo>
                  <a:lnTo>
                    <a:pt x="69" y="149"/>
                  </a:lnTo>
                  <a:lnTo>
                    <a:pt x="53" y="107"/>
                  </a:lnTo>
                  <a:lnTo>
                    <a:pt x="37" y="64"/>
                  </a:lnTo>
                  <a:lnTo>
                    <a:pt x="21" y="21"/>
                  </a:lnTo>
                  <a:lnTo>
                    <a:pt x="69" y="0"/>
                  </a:lnTo>
                  <a:lnTo>
                    <a:pt x="85" y="43"/>
                  </a:lnTo>
                  <a:lnTo>
                    <a:pt x="107" y="91"/>
                  </a:lnTo>
                  <a:lnTo>
                    <a:pt x="123" y="133"/>
                  </a:lnTo>
                  <a:lnTo>
                    <a:pt x="133" y="182"/>
                  </a:lnTo>
                  <a:lnTo>
                    <a:pt x="144" y="235"/>
                  </a:lnTo>
                  <a:lnTo>
                    <a:pt x="155" y="283"/>
                  </a:lnTo>
                  <a:lnTo>
                    <a:pt x="160" y="331"/>
                  </a:lnTo>
                  <a:lnTo>
                    <a:pt x="165" y="385"/>
                  </a:lnTo>
                  <a:lnTo>
                    <a:pt x="165" y="428"/>
                  </a:lnTo>
                  <a:lnTo>
                    <a:pt x="165" y="476"/>
                  </a:lnTo>
                  <a:lnTo>
                    <a:pt x="160" y="561"/>
                  </a:lnTo>
                  <a:lnTo>
                    <a:pt x="155" y="604"/>
                  </a:lnTo>
                  <a:lnTo>
                    <a:pt x="144" y="647"/>
                  </a:lnTo>
                  <a:lnTo>
                    <a:pt x="128" y="732"/>
                  </a:lnTo>
                  <a:lnTo>
                    <a:pt x="203" y="754"/>
                  </a:lnTo>
                  <a:lnTo>
                    <a:pt x="48" y="898"/>
                  </a:lnTo>
                  <a:lnTo>
                    <a:pt x="0" y="690"/>
                  </a:lnTo>
                  <a:lnTo>
                    <a:pt x="75" y="716"/>
                  </a:lnTo>
                  <a:close/>
                </a:path>
              </a:pathLst>
            </a:custGeom>
            <a:solidFill>
              <a:srgbClr val="80008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endParaRPr lang="en-GB" dirty="0"/>
            </a:p>
          </p:txBody>
        </p:sp>
      </p:grpSp>
      <p:sp>
        <p:nvSpPr>
          <p:cNvPr id="40" name="Rectangle 22"/>
          <p:cNvSpPr txBox="1">
            <a:spLocks noChangeArrowheads="1"/>
          </p:cNvSpPr>
          <p:nvPr/>
        </p:nvSpPr>
        <p:spPr>
          <a:xfrm>
            <a:off x="0" y="0"/>
            <a:ext cx="9906000" cy="79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Drei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Grundlagen</a:t>
            </a:r>
            <a:endParaRPr lang="en-GB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ctrTitle"/>
          </p:nvPr>
        </p:nvSpPr>
        <p:spPr>
          <a:xfrm>
            <a:off x="0" y="914400"/>
            <a:ext cx="9906000" cy="2000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2">
                    <a:lumMod val="10000"/>
                  </a:schemeClr>
                </a:solidFill>
                <a:effectLst/>
              </a:rPr>
              <a:t>Die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  <a:effectLst/>
              </a:rPr>
              <a:t>Weltfriedenssegnung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  <a:effectLst/>
              </a:rPr>
              <a:t>Präsentation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  <a:effectLst/>
              </a:rPr>
              <a:t> 3 </a:t>
            </a:r>
            <a:endParaRPr lang="en-GB" dirty="0"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sp>
        <p:nvSpPr>
          <p:cNvPr id="12291" name="Subtitle 5"/>
          <p:cNvSpPr>
            <a:spLocks noGrp="1"/>
          </p:cNvSpPr>
          <p:nvPr>
            <p:ph type="subTitle" idx="1"/>
          </p:nvPr>
        </p:nvSpPr>
        <p:spPr>
          <a:xfrm>
            <a:off x="0" y="3581400"/>
            <a:ext cx="9906000" cy="1966913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>
                <a:solidFill>
                  <a:schemeClr val="accent5">
                    <a:lumMod val="50000"/>
                  </a:schemeClr>
                </a:solidFill>
              </a:rPr>
              <a:t>Die </a:t>
            </a:r>
            <a:r>
              <a:rPr lang="en-GB" sz="4400" dirty="0" err="1" smtClean="0">
                <a:solidFill>
                  <a:schemeClr val="accent5">
                    <a:lumMod val="50000"/>
                  </a:schemeClr>
                </a:solidFill>
              </a:rPr>
              <a:t>Grundlage</a:t>
            </a:r>
            <a:r>
              <a:rPr lang="en-GB" sz="4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dirty="0" err="1" smtClean="0">
                <a:solidFill>
                  <a:schemeClr val="accent5">
                    <a:lumMod val="50000"/>
                  </a:schemeClr>
                </a:solidFill>
              </a:rPr>
              <a:t>für</a:t>
            </a:r>
            <a:r>
              <a:rPr lang="en-GB" sz="4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dirty="0" err="1" smtClean="0">
                <a:solidFill>
                  <a:schemeClr val="accent5">
                    <a:lumMod val="50000"/>
                  </a:schemeClr>
                </a:solidFill>
              </a:rPr>
              <a:t>andauernden</a:t>
            </a:r>
            <a:r>
              <a:rPr lang="en-GB" sz="4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err="1" smtClean="0">
                <a:solidFill>
                  <a:schemeClr val="accent5">
                    <a:lumMod val="50000"/>
                  </a:schemeClr>
                </a:solidFill>
              </a:rPr>
              <a:t>Frieden</a:t>
            </a:r>
            <a:r>
              <a:rPr lang="en-GB" sz="4400" dirty="0" smtClean="0">
                <a:solidFill>
                  <a:schemeClr val="accent5">
                    <a:lumMod val="50000"/>
                  </a:schemeClr>
                </a:solidFill>
              </a:rPr>
              <a:t> und </a:t>
            </a:r>
            <a:r>
              <a:rPr lang="en-GB" sz="4400" dirty="0" err="1" smtClean="0">
                <a:solidFill>
                  <a:schemeClr val="accent5">
                    <a:lumMod val="50000"/>
                  </a:schemeClr>
                </a:solidFill>
              </a:rPr>
              <a:t>Glück</a:t>
            </a:r>
            <a:endParaRPr lang="en-GB" sz="4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err="1" smtClean="0">
                <a:solidFill>
                  <a:schemeClr val="accent5">
                    <a:lumMod val="50000"/>
                  </a:schemeClr>
                </a:solidFill>
              </a:rPr>
              <a:t>Teil</a:t>
            </a:r>
            <a:r>
              <a:rPr lang="en-GB" sz="4400" dirty="0" smtClean="0">
                <a:solidFill>
                  <a:schemeClr val="accent5">
                    <a:lumMod val="50000"/>
                  </a:schemeClr>
                </a:solidFill>
              </a:rPr>
              <a:t> 2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4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4" name="Gerade Verbindung 3"/>
          <p:cNvCxnSpPr/>
          <p:nvPr/>
        </p:nvCxnSpPr>
        <p:spPr>
          <a:xfrm>
            <a:off x="457200" y="3200400"/>
            <a:ext cx="9072563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4"/>
          <p:cNvSpPr>
            <a:spLocks noGrp="1"/>
          </p:cNvSpPr>
          <p:nvPr>
            <p:ph type="ctrTitle"/>
          </p:nvPr>
        </p:nvSpPr>
        <p:spPr>
          <a:xfrm>
            <a:off x="0" y="1657349"/>
            <a:ext cx="9906000" cy="9334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  <a:effectLst/>
              </a:rPr>
              <a:t>Persönlicher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  <a:effectLst/>
              </a:rPr>
              <a:t>Frieden</a:t>
            </a:r>
            <a:endParaRPr lang="en-GB" dirty="0"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sp>
        <p:nvSpPr>
          <p:cNvPr id="18435" name="Subtitle 5"/>
          <p:cNvSpPr>
            <a:spLocks noGrp="1"/>
          </p:cNvSpPr>
          <p:nvPr>
            <p:ph type="subTitle" idx="1"/>
          </p:nvPr>
        </p:nvSpPr>
        <p:spPr>
          <a:xfrm>
            <a:off x="0" y="3581400"/>
            <a:ext cx="9906000" cy="1966913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err="1" smtClean="0">
                <a:solidFill>
                  <a:schemeClr val="bg2">
                    <a:lumMod val="10000"/>
                  </a:schemeClr>
                </a:solidFill>
              </a:rPr>
              <a:t>Einheit</a:t>
            </a:r>
            <a:r>
              <a:rPr lang="en-GB" sz="3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3600" dirty="0" err="1" smtClean="0">
                <a:solidFill>
                  <a:schemeClr val="bg2">
                    <a:lumMod val="10000"/>
                  </a:schemeClr>
                </a:solidFill>
              </a:rPr>
              <a:t>zwischen</a:t>
            </a:r>
            <a:r>
              <a:rPr lang="en-GB" sz="3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3600" dirty="0" err="1" smtClean="0">
                <a:solidFill>
                  <a:schemeClr val="bg2">
                    <a:lumMod val="10000"/>
                  </a:schemeClr>
                </a:solidFill>
              </a:rPr>
              <a:t>Geist</a:t>
            </a:r>
            <a:r>
              <a:rPr lang="en-GB" sz="3600" dirty="0" smtClean="0">
                <a:solidFill>
                  <a:schemeClr val="bg2">
                    <a:lumMod val="10000"/>
                  </a:schemeClr>
                </a:solidFill>
              </a:rPr>
              <a:t> u. </a:t>
            </a:r>
            <a:r>
              <a:rPr lang="en-GB" sz="3600" dirty="0" err="1" smtClean="0">
                <a:solidFill>
                  <a:schemeClr val="bg2">
                    <a:lumMod val="10000"/>
                  </a:schemeClr>
                </a:solidFill>
              </a:rPr>
              <a:t>Körper</a:t>
            </a:r>
            <a:r>
              <a:rPr lang="en-GB" sz="3600" dirty="0" smtClean="0">
                <a:solidFill>
                  <a:schemeClr val="bg2">
                    <a:lumMod val="10000"/>
                  </a:schemeClr>
                </a:solidFill>
              </a:rPr>
              <a:t> –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err="1" smtClean="0">
                <a:solidFill>
                  <a:schemeClr val="bg2">
                    <a:lumMod val="10000"/>
                  </a:schemeClr>
                </a:solidFill>
              </a:rPr>
              <a:t>Einheit</a:t>
            </a:r>
            <a:r>
              <a:rPr lang="en-GB" sz="3600" dirty="0" smtClean="0">
                <a:solidFill>
                  <a:schemeClr val="bg2">
                    <a:lumMod val="10000"/>
                  </a:schemeClr>
                </a:solidFill>
              </a:rPr>
              <a:t> von </a:t>
            </a:r>
            <a:r>
              <a:rPr lang="en-GB" sz="3600" dirty="0" err="1" smtClean="0">
                <a:solidFill>
                  <a:schemeClr val="bg2">
                    <a:lumMod val="10000"/>
                  </a:schemeClr>
                </a:solidFill>
              </a:rPr>
              <a:t>Denken</a:t>
            </a:r>
            <a:r>
              <a:rPr lang="en-GB" sz="36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GB" sz="3600" dirty="0" err="1" smtClean="0">
                <a:solidFill>
                  <a:schemeClr val="bg2">
                    <a:lumMod val="10000"/>
                  </a:schemeClr>
                </a:solidFill>
              </a:rPr>
              <a:t>Wort</a:t>
            </a:r>
            <a:r>
              <a:rPr lang="en-GB" sz="3600" dirty="0" smtClean="0">
                <a:solidFill>
                  <a:schemeClr val="bg2">
                    <a:lumMod val="10000"/>
                  </a:schemeClr>
                </a:solidFill>
              </a:rPr>
              <a:t> u. Tat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err="1" smtClean="0">
                <a:solidFill>
                  <a:schemeClr val="bg2">
                    <a:lumMod val="10000"/>
                  </a:schemeClr>
                </a:solidFill>
              </a:rPr>
              <a:t>Ein</a:t>
            </a:r>
            <a:r>
              <a:rPr lang="en-GB" sz="3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3600" dirty="0" err="1" smtClean="0">
                <a:solidFill>
                  <a:schemeClr val="bg2">
                    <a:lumMod val="10000"/>
                  </a:schemeClr>
                </a:solidFill>
              </a:rPr>
              <a:t>wahrer</a:t>
            </a:r>
            <a:r>
              <a:rPr lang="en-GB" sz="3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3600" dirty="0" err="1" smtClean="0">
                <a:solidFill>
                  <a:schemeClr val="bg2">
                    <a:lumMod val="10000"/>
                  </a:schemeClr>
                </a:solidFill>
              </a:rPr>
              <a:t>Mensch</a:t>
            </a:r>
            <a:r>
              <a:rPr lang="en-GB" sz="3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3600" dirty="0" err="1" smtClean="0">
                <a:solidFill>
                  <a:schemeClr val="bg2">
                    <a:lumMod val="10000"/>
                  </a:schemeClr>
                </a:solidFill>
              </a:rPr>
              <a:t>werden</a:t>
            </a:r>
            <a:r>
              <a:rPr lang="en-GB" sz="3600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</a:p>
        </p:txBody>
      </p:sp>
      <p:cxnSp>
        <p:nvCxnSpPr>
          <p:cNvPr id="4" name="Gerade Verbindung 3"/>
          <p:cNvCxnSpPr/>
          <p:nvPr/>
        </p:nvCxnSpPr>
        <p:spPr>
          <a:xfrm>
            <a:off x="457200" y="3200400"/>
            <a:ext cx="9072563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9067800" cy="4419600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>
            <a:noAutofit/>
          </a:bodyPr>
          <a:lstStyle/>
          <a:p>
            <a:pPr marL="361950" indent="-361950" eaLnBrk="1" fontAlgn="auto" hangingPunct="1">
              <a:lnSpc>
                <a:spcPts val="2700"/>
              </a:lnSpc>
              <a:spcBef>
                <a:spcPts val="0"/>
              </a:spcBef>
              <a:buClr>
                <a:schemeClr val="bg2">
                  <a:lumMod val="10000"/>
                </a:schemeClr>
              </a:buClr>
              <a:defRPr/>
            </a:pPr>
            <a:r>
              <a:rPr lang="en-GB" sz="2200" b="1" dirty="0" err="1" smtClean="0">
                <a:solidFill>
                  <a:schemeClr val="bg2">
                    <a:lumMod val="10000"/>
                  </a:schemeClr>
                </a:solidFill>
              </a:rPr>
              <a:t>Wie</a:t>
            </a:r>
            <a:r>
              <a:rPr lang="en-GB" sz="22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2200" b="1" dirty="0" err="1" smtClean="0">
                <a:solidFill>
                  <a:schemeClr val="bg2">
                    <a:lumMod val="10000"/>
                  </a:schemeClr>
                </a:solidFill>
              </a:rPr>
              <a:t>der</a:t>
            </a:r>
            <a:r>
              <a:rPr lang="en-GB" sz="2200" b="1" dirty="0" smtClean="0">
                <a:solidFill>
                  <a:schemeClr val="bg2">
                    <a:lumMod val="10000"/>
                  </a:schemeClr>
                </a:solidFill>
              </a:rPr>
              <a:t> Hirsch </a:t>
            </a:r>
            <a:r>
              <a:rPr lang="en-GB" sz="2200" b="1" dirty="0" err="1" smtClean="0">
                <a:solidFill>
                  <a:schemeClr val="bg2">
                    <a:lumMod val="10000"/>
                  </a:schemeClr>
                </a:solidFill>
              </a:rPr>
              <a:t>lechzt</a:t>
            </a:r>
            <a:r>
              <a:rPr lang="en-GB" sz="22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2200" b="1" dirty="0" err="1" smtClean="0">
                <a:solidFill>
                  <a:schemeClr val="bg2">
                    <a:lumMod val="10000"/>
                  </a:schemeClr>
                </a:solidFill>
              </a:rPr>
              <a:t>nach</a:t>
            </a:r>
            <a:r>
              <a:rPr lang="en-GB" sz="22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2200" b="1" dirty="0" err="1" smtClean="0">
                <a:solidFill>
                  <a:schemeClr val="bg2">
                    <a:lumMod val="10000"/>
                  </a:schemeClr>
                </a:solidFill>
              </a:rPr>
              <a:t>erfrischendem</a:t>
            </a:r>
            <a:r>
              <a:rPr lang="en-GB" sz="22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2200" b="1" dirty="0" err="1" smtClean="0">
                <a:solidFill>
                  <a:schemeClr val="bg2">
                    <a:lumMod val="10000"/>
                  </a:schemeClr>
                </a:solidFill>
              </a:rPr>
              <a:t>Wasser</a:t>
            </a:r>
            <a:r>
              <a:rPr lang="en-GB" sz="2200" b="1" dirty="0" smtClean="0">
                <a:solidFill>
                  <a:schemeClr val="bg2">
                    <a:lumMod val="10000"/>
                  </a:schemeClr>
                </a:solidFill>
              </a:rPr>
              <a:t>, so </a:t>
            </a:r>
            <a:r>
              <a:rPr lang="en-GB" sz="2200" b="1" dirty="0" err="1" smtClean="0">
                <a:solidFill>
                  <a:schemeClr val="bg2">
                    <a:lumMod val="10000"/>
                  </a:schemeClr>
                </a:solidFill>
              </a:rPr>
              <a:t>lechzt</a:t>
            </a:r>
            <a:r>
              <a:rPr lang="en-GB" sz="22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2200" b="1" dirty="0" err="1" smtClean="0">
                <a:solidFill>
                  <a:schemeClr val="bg2">
                    <a:lumMod val="10000"/>
                  </a:schemeClr>
                </a:solidFill>
              </a:rPr>
              <a:t>meine</a:t>
            </a:r>
            <a:r>
              <a:rPr lang="en-GB" sz="22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2200" b="1" dirty="0" err="1" smtClean="0">
                <a:solidFill>
                  <a:schemeClr val="bg2">
                    <a:lumMod val="10000"/>
                  </a:schemeClr>
                </a:solidFill>
              </a:rPr>
              <a:t>Seele</a:t>
            </a:r>
            <a:r>
              <a:rPr lang="en-GB" sz="2200" b="1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GB" sz="2200" b="1" dirty="0" err="1" smtClean="0">
                <a:solidFill>
                  <a:schemeClr val="bg2">
                    <a:lumMod val="10000"/>
                  </a:schemeClr>
                </a:solidFill>
              </a:rPr>
              <a:t>Gott</a:t>
            </a:r>
            <a:r>
              <a:rPr lang="en-GB" sz="2200" b="1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GB" sz="2200" b="1" dirty="0" err="1" smtClean="0">
                <a:solidFill>
                  <a:schemeClr val="bg2">
                    <a:lumMod val="10000"/>
                  </a:schemeClr>
                </a:solidFill>
              </a:rPr>
              <a:t>nach</a:t>
            </a:r>
            <a:r>
              <a:rPr lang="en-GB" sz="2200" b="1" dirty="0" smtClean="0">
                <a:solidFill>
                  <a:schemeClr val="bg2">
                    <a:lumMod val="10000"/>
                  </a:schemeClr>
                </a:solidFill>
              </a:rPr>
              <a:t> dir.</a:t>
            </a:r>
          </a:p>
          <a:p>
            <a:pPr marL="361950" indent="-361950" eaLnBrk="1" fontAlgn="auto" hangingPunct="1">
              <a:lnSpc>
                <a:spcPts val="2700"/>
              </a:lnSpc>
              <a:spcBef>
                <a:spcPts val="0"/>
              </a:spcBef>
              <a:spcAft>
                <a:spcPts val="1200"/>
              </a:spcAft>
              <a:buClr>
                <a:schemeClr val="bg2">
                  <a:lumMod val="10000"/>
                </a:schemeClr>
              </a:buClr>
              <a:buFont typeface="Wingdings 2" pitchFamily="18" charset="2"/>
              <a:buNone/>
              <a:defRPr/>
            </a:pPr>
            <a:r>
              <a:rPr lang="en-GB" sz="2200" i="1" dirty="0" smtClean="0">
                <a:solidFill>
                  <a:schemeClr val="bg2">
                    <a:lumMod val="10000"/>
                  </a:schemeClr>
                </a:solidFill>
              </a:rPr>
              <a:t>	Psalm 42 (Judaism and Christianity)</a:t>
            </a:r>
          </a:p>
          <a:p>
            <a:pPr marL="361950" indent="-361950" eaLnBrk="1" fontAlgn="auto" hangingPunct="1">
              <a:lnSpc>
                <a:spcPts val="2700"/>
              </a:lnSpc>
              <a:spcBef>
                <a:spcPts val="0"/>
              </a:spcBef>
              <a:buClr>
                <a:schemeClr val="bg2">
                  <a:lumMod val="10000"/>
                </a:schemeClr>
              </a:buClr>
              <a:defRPr/>
            </a:pPr>
            <a:r>
              <a:rPr lang="en-GB" sz="2200" b="1" dirty="0" smtClean="0">
                <a:solidFill>
                  <a:schemeClr val="bg2">
                    <a:lumMod val="10000"/>
                  </a:schemeClr>
                </a:solidFill>
              </a:rPr>
              <a:t>Die </a:t>
            </a:r>
            <a:r>
              <a:rPr lang="en-GB" sz="2200" b="1" dirty="0" err="1" smtClean="0">
                <a:solidFill>
                  <a:schemeClr val="bg2">
                    <a:lumMod val="10000"/>
                  </a:schemeClr>
                </a:solidFill>
              </a:rPr>
              <a:t>größte</a:t>
            </a:r>
            <a:r>
              <a:rPr lang="en-GB" sz="22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2200" b="1" dirty="0" err="1" smtClean="0">
                <a:solidFill>
                  <a:schemeClr val="bg2">
                    <a:lumMod val="10000"/>
                  </a:schemeClr>
                </a:solidFill>
              </a:rPr>
              <a:t>Glückseligkeit</a:t>
            </a:r>
            <a:r>
              <a:rPr lang="en-GB" sz="22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2200" b="1" dirty="0" err="1" smtClean="0">
                <a:solidFill>
                  <a:schemeClr val="bg2">
                    <a:lumMod val="10000"/>
                  </a:schemeClr>
                </a:solidFill>
              </a:rPr>
              <a:t>ist</a:t>
            </a:r>
            <a:r>
              <a:rPr lang="en-GB" sz="2200" b="1" dirty="0" smtClean="0">
                <a:solidFill>
                  <a:schemeClr val="bg2">
                    <a:lumMod val="10000"/>
                  </a:schemeClr>
                </a:solidFill>
              </a:rPr>
              <a:t> die </a:t>
            </a:r>
            <a:r>
              <a:rPr lang="en-GB" sz="2200" b="1" dirty="0" err="1" smtClean="0">
                <a:solidFill>
                  <a:schemeClr val="bg2">
                    <a:lumMod val="10000"/>
                  </a:schemeClr>
                </a:solidFill>
              </a:rPr>
              <a:t>Freude</a:t>
            </a:r>
            <a:r>
              <a:rPr lang="en-GB" sz="22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2200" b="1" dirty="0" err="1" smtClean="0">
                <a:solidFill>
                  <a:schemeClr val="bg2">
                    <a:lumMod val="10000"/>
                  </a:schemeClr>
                </a:solidFill>
              </a:rPr>
              <a:t>Gottes</a:t>
            </a:r>
            <a:r>
              <a:rPr lang="en-GB" sz="2200" b="1" dirty="0" smtClean="0">
                <a:solidFill>
                  <a:schemeClr val="bg2">
                    <a:lumMod val="10000"/>
                  </a:schemeClr>
                </a:solidFill>
              </a:rPr>
              <a:t>: Das </a:t>
            </a:r>
            <a:r>
              <a:rPr lang="en-GB" sz="2200" b="1" dirty="0" err="1" smtClean="0">
                <a:solidFill>
                  <a:schemeClr val="bg2">
                    <a:lumMod val="10000"/>
                  </a:schemeClr>
                </a:solidFill>
              </a:rPr>
              <a:t>ist</a:t>
            </a:r>
            <a:r>
              <a:rPr lang="en-GB" sz="2200" b="1" dirty="0" smtClean="0">
                <a:solidFill>
                  <a:schemeClr val="bg2">
                    <a:lumMod val="10000"/>
                  </a:schemeClr>
                </a:solidFill>
              </a:rPr>
              <a:t> das </a:t>
            </a:r>
            <a:r>
              <a:rPr lang="en-GB" sz="2200" b="1" dirty="0" err="1" smtClean="0">
                <a:solidFill>
                  <a:schemeClr val="bg2">
                    <a:lumMod val="10000"/>
                  </a:schemeClr>
                </a:solidFill>
              </a:rPr>
              <a:t>höchste</a:t>
            </a:r>
            <a:r>
              <a:rPr lang="en-GB" sz="22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2200" b="1" dirty="0" err="1" smtClean="0">
                <a:solidFill>
                  <a:schemeClr val="bg2">
                    <a:lumMod val="10000"/>
                  </a:schemeClr>
                </a:solidFill>
              </a:rPr>
              <a:t>Glück</a:t>
            </a:r>
            <a:r>
              <a:rPr lang="en-GB" sz="2200" b="1" dirty="0" smtClean="0">
                <a:solidFill>
                  <a:schemeClr val="bg2">
                    <a:lumMod val="10000"/>
                  </a:schemeClr>
                </a:solidFill>
              </a:rPr>
              <a:t>.   </a:t>
            </a:r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</a:rPr>
              <a:t>   </a:t>
            </a:r>
          </a:p>
          <a:p>
            <a:pPr marL="361950" indent="-361950" eaLnBrk="1" fontAlgn="auto" hangingPunct="1">
              <a:lnSpc>
                <a:spcPts val="2700"/>
              </a:lnSpc>
              <a:spcBef>
                <a:spcPts val="0"/>
              </a:spcBef>
              <a:spcAft>
                <a:spcPts val="1200"/>
              </a:spcAft>
              <a:buClr>
                <a:schemeClr val="bg2">
                  <a:lumMod val="10000"/>
                </a:schemeClr>
              </a:buClr>
              <a:buFont typeface="Wingdings 2" pitchFamily="18" charset="2"/>
              <a:buNone/>
              <a:defRPr/>
            </a:pPr>
            <a:r>
              <a:rPr lang="en-GB" sz="2200" i="1" dirty="0" smtClean="0">
                <a:solidFill>
                  <a:schemeClr val="bg2">
                    <a:lumMod val="10000"/>
                  </a:schemeClr>
                </a:solidFill>
              </a:rPr>
              <a:t>	Qur’an 9.72 (Islam) </a:t>
            </a:r>
          </a:p>
          <a:p>
            <a:pPr marL="361950" indent="-361950" eaLnBrk="1" fontAlgn="auto" hangingPunct="1">
              <a:lnSpc>
                <a:spcPts val="2700"/>
              </a:lnSpc>
              <a:spcBef>
                <a:spcPts val="0"/>
              </a:spcBef>
              <a:buClr>
                <a:schemeClr val="bg2">
                  <a:lumMod val="10000"/>
                </a:schemeClr>
              </a:buClr>
              <a:defRPr/>
            </a:pPr>
            <a:r>
              <a:rPr lang="en-GB" sz="2200" b="1" dirty="0" err="1" smtClean="0">
                <a:solidFill>
                  <a:schemeClr val="bg2">
                    <a:lumMod val="10000"/>
                  </a:schemeClr>
                </a:solidFill>
              </a:rPr>
              <a:t>Jedes</a:t>
            </a:r>
            <a:r>
              <a:rPr lang="en-GB" sz="22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2200" b="1" dirty="0" err="1" smtClean="0">
                <a:solidFill>
                  <a:schemeClr val="bg2">
                    <a:lumMod val="10000"/>
                  </a:schemeClr>
                </a:solidFill>
              </a:rPr>
              <a:t>Wesen</a:t>
            </a:r>
            <a:r>
              <a:rPr lang="en-GB" sz="22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2200" b="1" dirty="0" err="1" smtClean="0">
                <a:solidFill>
                  <a:schemeClr val="bg2">
                    <a:lumMod val="10000"/>
                  </a:schemeClr>
                </a:solidFill>
              </a:rPr>
              <a:t>besitzt</a:t>
            </a:r>
            <a:r>
              <a:rPr lang="en-GB" sz="2200" b="1" dirty="0" smtClean="0">
                <a:solidFill>
                  <a:schemeClr val="bg2">
                    <a:lumMod val="10000"/>
                  </a:schemeClr>
                </a:solidFill>
              </a:rPr>
              <a:t> Buddha-</a:t>
            </a:r>
            <a:r>
              <a:rPr lang="en-GB" sz="2200" b="1" dirty="0" err="1" smtClean="0">
                <a:solidFill>
                  <a:schemeClr val="bg2">
                    <a:lumMod val="10000"/>
                  </a:schemeClr>
                </a:solidFill>
              </a:rPr>
              <a:t>Natur</a:t>
            </a:r>
            <a:r>
              <a:rPr lang="en-GB" sz="2200" b="1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en-GB" sz="2200" b="1" dirty="0" err="1" smtClean="0">
                <a:solidFill>
                  <a:schemeClr val="bg2">
                    <a:lumMod val="10000"/>
                  </a:schemeClr>
                </a:solidFill>
              </a:rPr>
              <a:t>Sie</a:t>
            </a:r>
            <a:r>
              <a:rPr lang="en-GB" sz="22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2200" b="1" dirty="0" err="1" smtClean="0">
                <a:solidFill>
                  <a:schemeClr val="bg2">
                    <a:lumMod val="10000"/>
                  </a:schemeClr>
                </a:solidFill>
              </a:rPr>
              <a:t>ist</a:t>
            </a:r>
            <a:r>
              <a:rPr lang="en-GB" sz="2200" b="1" dirty="0" smtClean="0">
                <a:solidFill>
                  <a:schemeClr val="bg2">
                    <a:lumMod val="10000"/>
                  </a:schemeClr>
                </a:solidFill>
              </a:rPr>
              <a:t> das </a:t>
            </a:r>
            <a:r>
              <a:rPr lang="en-GB" sz="2200" b="1" dirty="0" err="1" smtClean="0">
                <a:solidFill>
                  <a:schemeClr val="bg2">
                    <a:lumMod val="10000"/>
                  </a:schemeClr>
                </a:solidFill>
              </a:rPr>
              <a:t>Selbst</a:t>
            </a:r>
            <a:r>
              <a:rPr lang="en-GB" sz="2200" b="1" dirty="0" smtClean="0">
                <a:solidFill>
                  <a:schemeClr val="bg2">
                    <a:lumMod val="10000"/>
                  </a:schemeClr>
                </a:solidFill>
              </a:rPr>
              <a:t>. …. </a:t>
            </a:r>
            <a:r>
              <a:rPr lang="en-GB" sz="2200" b="1" dirty="0" err="1" smtClean="0">
                <a:solidFill>
                  <a:schemeClr val="bg2">
                    <a:lumMod val="10000"/>
                  </a:schemeClr>
                </a:solidFill>
              </a:rPr>
              <a:t>Der</a:t>
            </a:r>
            <a:r>
              <a:rPr lang="en-GB" sz="22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2200" b="1" dirty="0" err="1" smtClean="0">
                <a:solidFill>
                  <a:schemeClr val="bg2">
                    <a:lumMod val="10000"/>
                  </a:schemeClr>
                </a:solidFill>
              </a:rPr>
              <a:t>Tathagata</a:t>
            </a:r>
            <a:r>
              <a:rPr lang="en-GB" sz="22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2200" b="1" dirty="0" err="1" smtClean="0">
                <a:solidFill>
                  <a:schemeClr val="bg2">
                    <a:lumMod val="10000"/>
                  </a:schemeClr>
                </a:solidFill>
              </a:rPr>
              <a:t>zeigt</a:t>
            </a:r>
            <a:r>
              <a:rPr lang="en-GB" sz="22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2200" b="1" dirty="0" err="1" smtClean="0">
                <a:solidFill>
                  <a:schemeClr val="bg2">
                    <a:lumMod val="10000"/>
                  </a:schemeClr>
                </a:solidFill>
              </a:rPr>
              <a:t>allen</a:t>
            </a:r>
            <a:r>
              <a:rPr lang="en-GB" sz="22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2200" b="1" dirty="0" err="1" smtClean="0">
                <a:solidFill>
                  <a:schemeClr val="bg2">
                    <a:lumMod val="10000"/>
                  </a:schemeClr>
                </a:solidFill>
              </a:rPr>
              <a:t>Wesen</a:t>
            </a:r>
            <a:r>
              <a:rPr lang="en-GB" sz="2200" b="1" dirty="0" smtClean="0">
                <a:solidFill>
                  <a:schemeClr val="bg2">
                    <a:lumMod val="10000"/>
                  </a:schemeClr>
                </a:solidFill>
              </a:rPr>
              <a:t> das </a:t>
            </a:r>
            <a:r>
              <a:rPr lang="en-GB" sz="2200" b="1" dirty="0" err="1" smtClean="0">
                <a:solidFill>
                  <a:schemeClr val="bg2">
                    <a:lumMod val="10000"/>
                  </a:schemeClr>
                </a:solidFill>
              </a:rPr>
              <a:t>Warenhaus</a:t>
            </a:r>
            <a:r>
              <a:rPr lang="en-GB" sz="22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2200" b="1" dirty="0" err="1" smtClean="0">
                <a:solidFill>
                  <a:schemeClr val="bg2">
                    <a:lumMod val="10000"/>
                  </a:schemeClr>
                </a:solidFill>
              </a:rPr>
              <a:t>der</a:t>
            </a:r>
            <a:r>
              <a:rPr lang="en-GB" sz="22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2200" b="1" dirty="0" err="1" smtClean="0">
                <a:solidFill>
                  <a:schemeClr val="bg2">
                    <a:lumMod val="10000"/>
                  </a:schemeClr>
                </a:solidFill>
              </a:rPr>
              <a:t>Erleuchtung</a:t>
            </a:r>
            <a:r>
              <a:rPr lang="en-GB" sz="2200" b="1" dirty="0" smtClean="0">
                <a:solidFill>
                  <a:schemeClr val="bg2">
                    <a:lumMod val="10000"/>
                  </a:schemeClr>
                </a:solidFill>
              </a:rPr>
              <a:t> ...  </a:t>
            </a:r>
            <a:r>
              <a:rPr lang="en-GB" sz="2200" b="1" dirty="0" err="1" smtClean="0">
                <a:solidFill>
                  <a:schemeClr val="bg2">
                    <a:lumMod val="10000"/>
                  </a:schemeClr>
                </a:solidFill>
              </a:rPr>
              <a:t>ihre</a:t>
            </a:r>
            <a:r>
              <a:rPr lang="en-GB" sz="2200" b="1" dirty="0" smtClean="0">
                <a:solidFill>
                  <a:schemeClr val="bg2">
                    <a:lumMod val="10000"/>
                  </a:schemeClr>
                </a:solidFill>
              </a:rPr>
              <a:t> Buddha-</a:t>
            </a:r>
            <a:r>
              <a:rPr lang="en-GB" sz="2200" b="1" dirty="0" err="1" smtClean="0">
                <a:solidFill>
                  <a:schemeClr val="bg2">
                    <a:lumMod val="10000"/>
                  </a:schemeClr>
                </a:solidFill>
              </a:rPr>
              <a:t>Natur</a:t>
            </a:r>
            <a:r>
              <a:rPr lang="en-GB" sz="2200" b="1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</a:p>
          <a:p>
            <a:pPr marL="361950" indent="-361950" eaLnBrk="1" fontAlgn="auto" hangingPunct="1">
              <a:lnSpc>
                <a:spcPts val="2700"/>
              </a:lnSpc>
              <a:spcBef>
                <a:spcPts val="0"/>
              </a:spcBef>
              <a:spcAft>
                <a:spcPts val="1200"/>
              </a:spcAft>
              <a:buClr>
                <a:schemeClr val="bg2">
                  <a:lumMod val="10000"/>
                </a:schemeClr>
              </a:buClr>
              <a:buFont typeface="Wingdings 2" pitchFamily="18" charset="2"/>
              <a:buNone/>
              <a:defRPr/>
            </a:pPr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en-GB" sz="2200" i="1" dirty="0" err="1" smtClean="0">
                <a:solidFill>
                  <a:schemeClr val="bg2">
                    <a:lumMod val="10000"/>
                  </a:schemeClr>
                </a:solidFill>
              </a:rPr>
              <a:t>Mahaparinirvana</a:t>
            </a:r>
            <a:r>
              <a:rPr lang="en-GB" sz="2200" i="1" dirty="0" smtClean="0">
                <a:solidFill>
                  <a:schemeClr val="bg2">
                    <a:lumMod val="10000"/>
                  </a:schemeClr>
                </a:solidFill>
              </a:rPr>
              <a:t> Sutra 214-15 (Buddhism)</a:t>
            </a:r>
          </a:p>
        </p:txBody>
      </p:sp>
      <p:sp>
        <p:nvSpPr>
          <p:cNvPr id="4" name="Rectangle 22"/>
          <p:cNvSpPr txBox="1">
            <a:spLocks noChangeArrowheads="1"/>
          </p:cNvSpPr>
          <p:nvPr/>
        </p:nvSpPr>
        <p:spPr>
          <a:xfrm>
            <a:off x="0" y="0"/>
            <a:ext cx="9906000" cy="79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Die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Suche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nach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Gott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und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dem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Guten</a:t>
            </a:r>
            <a:endParaRPr lang="en-GB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2"/>
          <p:cNvSpPr txBox="1">
            <a:spLocks noGrp="1"/>
          </p:cNvSpPr>
          <p:nvPr/>
        </p:nvSpPr>
        <p:spPr bwMode="auto">
          <a:xfrm>
            <a:off x="7154333" y="7072313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84AEF57-2D07-4F27-ACC6-14E037396F56}" type="slidenum">
              <a:rPr lang="en-US" sz="1200">
                <a:latin typeface="Franklin Gothic Medium" pitchFamily="34" charset="0"/>
              </a:rPr>
              <a:pPr algn="r"/>
              <a:t>17</a:t>
            </a:fld>
            <a:endParaRPr lang="en-US" sz="1200">
              <a:latin typeface="Franklin Gothic Medium" pitchFamily="34" charset="0"/>
            </a:endParaRPr>
          </a:p>
        </p:txBody>
      </p:sp>
      <p:sp>
        <p:nvSpPr>
          <p:cNvPr id="344126" name="Rectangle 62"/>
          <p:cNvSpPr>
            <a:spLocks noChangeArrowheads="1"/>
          </p:cNvSpPr>
          <p:nvPr/>
        </p:nvSpPr>
        <p:spPr bwMode="auto">
          <a:xfrm>
            <a:off x="6361511" y="4859338"/>
            <a:ext cx="181822" cy="52540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endParaRPr lang="ko-KR" altLang="en-U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344214" name="Text Box 150"/>
          <p:cNvSpPr txBox="1">
            <a:spLocks noChangeArrowheads="1"/>
          </p:cNvSpPr>
          <p:nvPr/>
        </p:nvSpPr>
        <p:spPr bwMode="auto">
          <a:xfrm>
            <a:off x="1828800" y="4260265"/>
            <a:ext cx="6781800" cy="229293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685800" indent="-685800">
              <a:spcBef>
                <a:spcPts val="600"/>
              </a:spcBef>
              <a:buClr>
                <a:srgbClr val="66FFFF"/>
              </a:buClr>
              <a:buSzPct val="70000"/>
              <a:buFont typeface="Wingdings" pitchFamily="2" charset="2"/>
              <a:buChar char="v"/>
              <a:defRPr/>
            </a:pPr>
            <a:endParaRPr lang="en-US" altLang="ko-KR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  <a:ea typeface="굴림" pitchFamily="34" charset="-127"/>
            </a:endParaRPr>
          </a:p>
          <a:p>
            <a:pPr marL="360363" indent="-360363">
              <a:spcBef>
                <a:spcPts val="600"/>
              </a:spcBef>
              <a:buClr>
                <a:schemeClr val="bg2">
                  <a:lumMod val="1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ko-KR" sz="32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굴림" pitchFamily="34" charset="-127"/>
              </a:rPr>
              <a:t>Geist</a:t>
            </a:r>
            <a:r>
              <a:rPr lang="en-US" altLang="ko-KR" sz="32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굴림" pitchFamily="34" charset="-127"/>
              </a:rPr>
              <a:t>/</a:t>
            </a:r>
            <a:r>
              <a:rPr lang="en-US" altLang="ko-KR" sz="32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굴림" pitchFamily="34" charset="-127"/>
              </a:rPr>
              <a:t>Körper</a:t>
            </a:r>
            <a:r>
              <a:rPr lang="en-US" altLang="ko-KR" sz="32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굴림" pitchFamily="34" charset="-127"/>
              </a:rPr>
              <a:t> </a:t>
            </a:r>
            <a:r>
              <a:rPr lang="en-US" altLang="ko-KR" sz="32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굴림" pitchFamily="34" charset="-127"/>
              </a:rPr>
              <a:t>Einheit</a:t>
            </a:r>
            <a:r>
              <a:rPr lang="en-US" altLang="ko-KR" sz="32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굴림" pitchFamily="34" charset="-127"/>
              </a:rPr>
              <a:t>- </a:t>
            </a:r>
            <a:r>
              <a:rPr lang="en-US" altLang="ko-KR" sz="32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굴림" pitchFamily="34" charset="-127"/>
              </a:rPr>
              <a:t>Integrität</a:t>
            </a:r>
            <a:endParaRPr lang="en-US" altLang="ko-KR" sz="3200" b="1" dirty="0">
              <a:solidFill>
                <a:schemeClr val="bg2">
                  <a:lumMod val="10000"/>
                </a:schemeClr>
              </a:solidFill>
              <a:latin typeface="+mj-lt"/>
              <a:ea typeface="굴림" pitchFamily="34" charset="-127"/>
            </a:endParaRPr>
          </a:p>
          <a:p>
            <a:pPr marL="360363" indent="-360363">
              <a:spcBef>
                <a:spcPts val="600"/>
              </a:spcBef>
              <a:buClr>
                <a:schemeClr val="bg2">
                  <a:lumMod val="1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ko-KR" sz="32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굴림" pitchFamily="34" charset="-127"/>
              </a:rPr>
              <a:t>Charakterentwicklung</a:t>
            </a:r>
            <a:r>
              <a:rPr lang="en-US" altLang="ko-KR" sz="32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굴림" pitchFamily="34" charset="-127"/>
              </a:rPr>
              <a:t> - </a:t>
            </a:r>
            <a:r>
              <a:rPr lang="en-US" altLang="ko-KR" sz="32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굴림" pitchFamily="34" charset="-127"/>
              </a:rPr>
              <a:t>Reife</a:t>
            </a:r>
            <a:endParaRPr lang="en-US" altLang="ko-KR" sz="3200" b="1" dirty="0">
              <a:solidFill>
                <a:schemeClr val="bg2">
                  <a:lumMod val="10000"/>
                </a:schemeClr>
              </a:solidFill>
              <a:latin typeface="+mj-lt"/>
              <a:ea typeface="굴림" pitchFamily="34" charset="-127"/>
            </a:endParaRPr>
          </a:p>
          <a:p>
            <a:pPr marL="360363" indent="-360363">
              <a:spcBef>
                <a:spcPts val="600"/>
              </a:spcBef>
              <a:buClr>
                <a:schemeClr val="bg2">
                  <a:lumMod val="1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ko-KR" sz="32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굴림" pitchFamily="34" charset="-127"/>
              </a:rPr>
              <a:t>Gottesnähe</a:t>
            </a:r>
            <a:r>
              <a:rPr lang="en-US" altLang="ko-KR" sz="32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굴림" pitchFamily="34" charset="-127"/>
              </a:rPr>
              <a:t> – </a:t>
            </a:r>
            <a:r>
              <a:rPr lang="en-US" altLang="ko-KR" sz="32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굴림" pitchFamily="34" charset="-127"/>
              </a:rPr>
              <a:t>Höhere</a:t>
            </a:r>
            <a:r>
              <a:rPr lang="en-US" altLang="ko-KR" sz="32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굴림" pitchFamily="34" charset="-127"/>
              </a:rPr>
              <a:t> </a:t>
            </a:r>
            <a:r>
              <a:rPr lang="en-US" altLang="ko-KR" sz="32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굴림" pitchFamily="34" charset="-127"/>
              </a:rPr>
              <a:t>Werte</a:t>
            </a:r>
            <a:endParaRPr lang="en-US" altLang="ko-KR" sz="3200" b="1" dirty="0">
              <a:solidFill>
                <a:schemeClr val="bg2">
                  <a:lumMod val="10000"/>
                </a:schemeClr>
              </a:solidFill>
              <a:latin typeface="+mj-lt"/>
              <a:ea typeface="굴림" pitchFamily="34" charset="-127"/>
            </a:endParaRPr>
          </a:p>
        </p:txBody>
      </p:sp>
      <p:pic>
        <p:nvPicPr>
          <p:cNvPr id="26632" name="Picture 151" descr="E:\Documents and Settings\jcorley\Desktop\AP Ladership Seminar\Materials for presentations\praying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6550" y="1295400"/>
            <a:ext cx="3879850" cy="330358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633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7154333" y="7072313"/>
            <a:ext cx="2311400" cy="476250"/>
          </a:xfrm>
          <a:prstGeom prst="rect">
            <a:avLst/>
          </a:prstGeom>
          <a:noFill/>
        </p:spPr>
        <p:txBody>
          <a:bodyPr/>
          <a:lstStyle/>
          <a:p>
            <a:fld id="{C31C3319-845C-4DEA-BA6C-29F7DF2BDC6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4" name="AutoShape 2"/>
          <p:cNvSpPr>
            <a:spLocks noChangeAspect="1" noChangeArrowheads="1"/>
          </p:cNvSpPr>
          <p:nvPr/>
        </p:nvSpPr>
        <p:spPr bwMode="auto">
          <a:xfrm>
            <a:off x="2071688" y="2209799"/>
            <a:ext cx="1569837" cy="1448563"/>
          </a:xfrm>
          <a:prstGeom prst="diamond">
            <a:avLst/>
          </a:prstGeom>
          <a:gradFill rotWithShape="0">
            <a:gsLst>
              <a:gs pos="0">
                <a:srgbClr val="5D64FF"/>
              </a:gs>
              <a:gs pos="100000">
                <a:srgbClr val="33CCCC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3333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de-DE"/>
          </a:p>
        </p:txBody>
      </p:sp>
      <p:sp>
        <p:nvSpPr>
          <p:cNvPr id="25" name="Oval 3">
            <a:hlinkClick r:id="rId4" action="ppaction://hlinkpres?slideindex=1&amp;slidetitle="/>
          </p:cNvPr>
          <p:cNvSpPr>
            <a:spLocks noChangeAspect="1" noChangeArrowheads="1"/>
          </p:cNvSpPr>
          <p:nvPr/>
        </p:nvSpPr>
        <p:spPr bwMode="auto">
          <a:xfrm>
            <a:off x="498475" y="2438400"/>
            <a:ext cx="1711325" cy="948640"/>
          </a:xfrm>
          <a:prstGeom prst="ellipse">
            <a:avLst/>
          </a:prstGeom>
          <a:solidFill>
            <a:srgbClr val="3333CC"/>
          </a:solidFill>
          <a:ln w="25400" algn="ctr">
            <a:solidFill>
              <a:schemeClr val="bg2">
                <a:lumMod val="1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35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Geist</a:t>
            </a:r>
            <a:endParaRPr lang="en-GB" sz="35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6" name="Oval 4">
            <a:hlinkClick r:id="rId4" action="ppaction://hlinkpres?slideindex=1&amp;slidetitle="/>
          </p:cNvPr>
          <p:cNvSpPr>
            <a:spLocks noChangeAspect="1" noChangeArrowheads="1"/>
          </p:cNvSpPr>
          <p:nvPr/>
        </p:nvSpPr>
        <p:spPr bwMode="auto">
          <a:xfrm>
            <a:off x="3546475" y="2514600"/>
            <a:ext cx="1711325" cy="947292"/>
          </a:xfrm>
          <a:prstGeom prst="ellipse">
            <a:avLst/>
          </a:prstGeom>
          <a:solidFill>
            <a:srgbClr val="2EBBB8"/>
          </a:solidFill>
          <a:ln w="25400" algn="ctr">
            <a:solidFill>
              <a:schemeClr val="bg2">
                <a:lumMod val="1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lvl="1" algn="ctr" eaLnBrk="0" hangingPunct="0">
              <a:defRPr/>
            </a:pPr>
            <a:r>
              <a:rPr lang="en-GB" sz="35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Körper</a:t>
            </a:r>
            <a:endParaRPr lang="en-GB" sz="35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7" name="Oval 5">
            <a:hlinkClick r:id="rId4" action="ppaction://hlinkpres?slideindex=1&amp;slidetitle="/>
          </p:cNvPr>
          <p:cNvSpPr>
            <a:spLocks noChangeAspect="1" noChangeArrowheads="1"/>
          </p:cNvSpPr>
          <p:nvPr/>
        </p:nvSpPr>
        <p:spPr bwMode="auto">
          <a:xfrm>
            <a:off x="2022475" y="1371600"/>
            <a:ext cx="1711325" cy="840840"/>
          </a:xfrm>
          <a:prstGeom prst="ellipse">
            <a:avLst/>
          </a:prstGeom>
          <a:solidFill>
            <a:srgbClr val="CCFFFF"/>
          </a:solidFill>
          <a:ln w="28575" algn="ctr">
            <a:solidFill>
              <a:schemeClr val="bg2">
                <a:lumMod val="1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40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Gott</a:t>
            </a:r>
            <a:endParaRPr lang="en-GB" sz="4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" name="Oval 11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946275" y="3657600"/>
            <a:ext cx="1905000" cy="776160"/>
          </a:xfrm>
          <a:prstGeom prst="ellipse">
            <a:avLst/>
          </a:prstGeom>
          <a:solidFill>
            <a:srgbClr val="FFCCCC"/>
          </a:solidFill>
          <a:ln w="28575" algn="ctr">
            <a:solidFill>
              <a:schemeClr val="bg2">
                <a:lumMod val="1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Wahre Person</a:t>
            </a:r>
            <a:endParaRPr lang="de-DE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Oval 13"/>
          <p:cNvSpPr>
            <a:spLocks noChangeArrowheads="1"/>
          </p:cNvSpPr>
          <p:nvPr/>
        </p:nvSpPr>
        <p:spPr bwMode="auto">
          <a:xfrm>
            <a:off x="2708275" y="2898774"/>
            <a:ext cx="459498" cy="182033"/>
          </a:xfrm>
          <a:prstGeom prst="ellipse">
            <a:avLst/>
          </a:prstGeom>
          <a:solidFill>
            <a:srgbClr val="D6009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 rot="5400000">
            <a:off x="2585062" y="2207602"/>
            <a:ext cx="539752" cy="1401400"/>
            <a:chOff x="2016" y="1824"/>
            <a:chExt cx="635" cy="909"/>
          </a:xfrm>
        </p:grpSpPr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2016" y="1826"/>
              <a:ext cx="203" cy="899"/>
            </a:xfrm>
            <a:custGeom>
              <a:avLst/>
              <a:gdLst/>
              <a:ahLst/>
              <a:cxnLst>
                <a:cxn ang="0">
                  <a:pos x="128" y="182"/>
                </a:cxn>
                <a:cxn ang="0">
                  <a:pos x="112" y="262"/>
                </a:cxn>
                <a:cxn ang="0">
                  <a:pos x="101" y="299"/>
                </a:cxn>
                <a:cxn ang="0">
                  <a:pos x="101" y="342"/>
                </a:cxn>
                <a:cxn ang="0">
                  <a:pos x="96" y="428"/>
                </a:cxn>
                <a:cxn ang="0">
                  <a:pos x="96" y="508"/>
                </a:cxn>
                <a:cxn ang="0">
                  <a:pos x="96" y="556"/>
                </a:cxn>
                <a:cxn ang="0">
                  <a:pos x="107" y="604"/>
                </a:cxn>
                <a:cxn ang="0">
                  <a:pos x="112" y="652"/>
                </a:cxn>
                <a:cxn ang="0">
                  <a:pos x="123" y="700"/>
                </a:cxn>
                <a:cxn ang="0">
                  <a:pos x="133" y="748"/>
                </a:cxn>
                <a:cxn ang="0">
                  <a:pos x="149" y="791"/>
                </a:cxn>
                <a:cxn ang="0">
                  <a:pos x="165" y="834"/>
                </a:cxn>
                <a:cxn ang="0">
                  <a:pos x="181" y="877"/>
                </a:cxn>
                <a:cxn ang="0">
                  <a:pos x="133" y="898"/>
                </a:cxn>
                <a:cxn ang="0">
                  <a:pos x="117" y="855"/>
                </a:cxn>
                <a:cxn ang="0">
                  <a:pos x="101" y="807"/>
                </a:cxn>
                <a:cxn ang="0">
                  <a:pos x="85" y="759"/>
                </a:cxn>
                <a:cxn ang="0">
                  <a:pos x="69" y="711"/>
                </a:cxn>
                <a:cxn ang="0">
                  <a:pos x="59" y="663"/>
                </a:cxn>
                <a:cxn ang="0">
                  <a:pos x="53" y="615"/>
                </a:cxn>
                <a:cxn ang="0">
                  <a:pos x="48" y="561"/>
                </a:cxn>
                <a:cxn ang="0">
                  <a:pos x="43" y="513"/>
                </a:cxn>
                <a:cxn ang="0">
                  <a:pos x="37" y="470"/>
                </a:cxn>
                <a:cxn ang="0">
                  <a:pos x="43" y="422"/>
                </a:cxn>
                <a:cxn ang="0">
                  <a:pos x="48" y="337"/>
                </a:cxn>
                <a:cxn ang="0">
                  <a:pos x="53" y="294"/>
                </a:cxn>
                <a:cxn ang="0">
                  <a:pos x="59" y="251"/>
                </a:cxn>
                <a:cxn ang="0">
                  <a:pos x="80" y="166"/>
                </a:cxn>
                <a:cxn ang="0">
                  <a:pos x="0" y="144"/>
                </a:cxn>
                <a:cxn ang="0">
                  <a:pos x="160" y="0"/>
                </a:cxn>
                <a:cxn ang="0">
                  <a:pos x="203" y="208"/>
                </a:cxn>
                <a:cxn ang="0">
                  <a:pos x="128" y="182"/>
                </a:cxn>
              </a:cxnLst>
              <a:rect l="0" t="0" r="r" b="b"/>
              <a:pathLst>
                <a:path w="203" h="898">
                  <a:moveTo>
                    <a:pt x="128" y="182"/>
                  </a:moveTo>
                  <a:lnTo>
                    <a:pt x="112" y="262"/>
                  </a:lnTo>
                  <a:lnTo>
                    <a:pt x="101" y="299"/>
                  </a:lnTo>
                  <a:lnTo>
                    <a:pt x="101" y="342"/>
                  </a:lnTo>
                  <a:lnTo>
                    <a:pt x="96" y="428"/>
                  </a:lnTo>
                  <a:lnTo>
                    <a:pt x="96" y="508"/>
                  </a:lnTo>
                  <a:lnTo>
                    <a:pt x="96" y="556"/>
                  </a:lnTo>
                  <a:lnTo>
                    <a:pt x="107" y="604"/>
                  </a:lnTo>
                  <a:lnTo>
                    <a:pt x="112" y="652"/>
                  </a:lnTo>
                  <a:lnTo>
                    <a:pt x="123" y="700"/>
                  </a:lnTo>
                  <a:lnTo>
                    <a:pt x="133" y="748"/>
                  </a:lnTo>
                  <a:lnTo>
                    <a:pt x="149" y="791"/>
                  </a:lnTo>
                  <a:lnTo>
                    <a:pt x="165" y="834"/>
                  </a:lnTo>
                  <a:lnTo>
                    <a:pt x="181" y="877"/>
                  </a:lnTo>
                  <a:lnTo>
                    <a:pt x="133" y="898"/>
                  </a:lnTo>
                  <a:lnTo>
                    <a:pt x="117" y="855"/>
                  </a:lnTo>
                  <a:lnTo>
                    <a:pt x="101" y="807"/>
                  </a:lnTo>
                  <a:lnTo>
                    <a:pt x="85" y="759"/>
                  </a:lnTo>
                  <a:lnTo>
                    <a:pt x="69" y="711"/>
                  </a:lnTo>
                  <a:lnTo>
                    <a:pt x="59" y="663"/>
                  </a:lnTo>
                  <a:lnTo>
                    <a:pt x="53" y="615"/>
                  </a:lnTo>
                  <a:lnTo>
                    <a:pt x="48" y="561"/>
                  </a:lnTo>
                  <a:lnTo>
                    <a:pt x="43" y="513"/>
                  </a:lnTo>
                  <a:lnTo>
                    <a:pt x="37" y="470"/>
                  </a:lnTo>
                  <a:lnTo>
                    <a:pt x="43" y="422"/>
                  </a:lnTo>
                  <a:lnTo>
                    <a:pt x="48" y="337"/>
                  </a:lnTo>
                  <a:lnTo>
                    <a:pt x="53" y="294"/>
                  </a:lnTo>
                  <a:lnTo>
                    <a:pt x="59" y="251"/>
                  </a:lnTo>
                  <a:lnTo>
                    <a:pt x="80" y="166"/>
                  </a:lnTo>
                  <a:lnTo>
                    <a:pt x="0" y="144"/>
                  </a:lnTo>
                  <a:lnTo>
                    <a:pt x="160" y="0"/>
                  </a:lnTo>
                  <a:lnTo>
                    <a:pt x="203" y="208"/>
                  </a:lnTo>
                  <a:lnTo>
                    <a:pt x="128" y="182"/>
                  </a:lnTo>
                  <a:close/>
                </a:path>
              </a:pathLst>
            </a:custGeom>
            <a:solidFill>
              <a:srgbClr val="80008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endParaRPr lang="en-GB" dirty="0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2448" y="1838"/>
              <a:ext cx="203" cy="898"/>
            </a:xfrm>
            <a:custGeom>
              <a:avLst/>
              <a:gdLst/>
              <a:ahLst/>
              <a:cxnLst>
                <a:cxn ang="0">
                  <a:pos x="75" y="716"/>
                </a:cxn>
                <a:cxn ang="0">
                  <a:pos x="96" y="636"/>
                </a:cxn>
                <a:cxn ang="0">
                  <a:pos x="101" y="593"/>
                </a:cxn>
                <a:cxn ang="0">
                  <a:pos x="107" y="556"/>
                </a:cxn>
                <a:cxn ang="0">
                  <a:pos x="112" y="470"/>
                </a:cxn>
                <a:cxn ang="0">
                  <a:pos x="112" y="390"/>
                </a:cxn>
                <a:cxn ang="0">
                  <a:pos x="107" y="337"/>
                </a:cxn>
                <a:cxn ang="0">
                  <a:pos x="101" y="288"/>
                </a:cxn>
                <a:cxn ang="0">
                  <a:pos x="91" y="246"/>
                </a:cxn>
                <a:cxn ang="0">
                  <a:pos x="80" y="198"/>
                </a:cxn>
                <a:cxn ang="0">
                  <a:pos x="69" y="149"/>
                </a:cxn>
                <a:cxn ang="0">
                  <a:pos x="53" y="107"/>
                </a:cxn>
                <a:cxn ang="0">
                  <a:pos x="37" y="64"/>
                </a:cxn>
                <a:cxn ang="0">
                  <a:pos x="21" y="21"/>
                </a:cxn>
                <a:cxn ang="0">
                  <a:pos x="69" y="0"/>
                </a:cxn>
                <a:cxn ang="0">
                  <a:pos x="85" y="43"/>
                </a:cxn>
                <a:cxn ang="0">
                  <a:pos x="107" y="91"/>
                </a:cxn>
                <a:cxn ang="0">
                  <a:pos x="123" y="133"/>
                </a:cxn>
                <a:cxn ang="0">
                  <a:pos x="133" y="182"/>
                </a:cxn>
                <a:cxn ang="0">
                  <a:pos x="144" y="235"/>
                </a:cxn>
                <a:cxn ang="0">
                  <a:pos x="155" y="283"/>
                </a:cxn>
                <a:cxn ang="0">
                  <a:pos x="160" y="331"/>
                </a:cxn>
                <a:cxn ang="0">
                  <a:pos x="165" y="385"/>
                </a:cxn>
                <a:cxn ang="0">
                  <a:pos x="165" y="428"/>
                </a:cxn>
                <a:cxn ang="0">
                  <a:pos x="165" y="476"/>
                </a:cxn>
                <a:cxn ang="0">
                  <a:pos x="160" y="561"/>
                </a:cxn>
                <a:cxn ang="0">
                  <a:pos x="155" y="604"/>
                </a:cxn>
                <a:cxn ang="0">
                  <a:pos x="144" y="647"/>
                </a:cxn>
                <a:cxn ang="0">
                  <a:pos x="128" y="732"/>
                </a:cxn>
                <a:cxn ang="0">
                  <a:pos x="203" y="754"/>
                </a:cxn>
                <a:cxn ang="0">
                  <a:pos x="48" y="898"/>
                </a:cxn>
                <a:cxn ang="0">
                  <a:pos x="0" y="690"/>
                </a:cxn>
                <a:cxn ang="0">
                  <a:pos x="75" y="716"/>
                </a:cxn>
              </a:cxnLst>
              <a:rect l="0" t="0" r="r" b="b"/>
              <a:pathLst>
                <a:path w="203" h="898">
                  <a:moveTo>
                    <a:pt x="75" y="716"/>
                  </a:moveTo>
                  <a:lnTo>
                    <a:pt x="96" y="636"/>
                  </a:lnTo>
                  <a:lnTo>
                    <a:pt x="101" y="593"/>
                  </a:lnTo>
                  <a:lnTo>
                    <a:pt x="107" y="556"/>
                  </a:lnTo>
                  <a:lnTo>
                    <a:pt x="112" y="470"/>
                  </a:lnTo>
                  <a:lnTo>
                    <a:pt x="112" y="390"/>
                  </a:lnTo>
                  <a:lnTo>
                    <a:pt x="107" y="337"/>
                  </a:lnTo>
                  <a:lnTo>
                    <a:pt x="101" y="288"/>
                  </a:lnTo>
                  <a:lnTo>
                    <a:pt x="91" y="246"/>
                  </a:lnTo>
                  <a:lnTo>
                    <a:pt x="80" y="198"/>
                  </a:lnTo>
                  <a:lnTo>
                    <a:pt x="69" y="149"/>
                  </a:lnTo>
                  <a:lnTo>
                    <a:pt x="53" y="107"/>
                  </a:lnTo>
                  <a:lnTo>
                    <a:pt x="37" y="64"/>
                  </a:lnTo>
                  <a:lnTo>
                    <a:pt x="21" y="21"/>
                  </a:lnTo>
                  <a:lnTo>
                    <a:pt x="69" y="0"/>
                  </a:lnTo>
                  <a:lnTo>
                    <a:pt x="85" y="43"/>
                  </a:lnTo>
                  <a:lnTo>
                    <a:pt x="107" y="91"/>
                  </a:lnTo>
                  <a:lnTo>
                    <a:pt x="123" y="133"/>
                  </a:lnTo>
                  <a:lnTo>
                    <a:pt x="133" y="182"/>
                  </a:lnTo>
                  <a:lnTo>
                    <a:pt x="144" y="235"/>
                  </a:lnTo>
                  <a:lnTo>
                    <a:pt x="155" y="283"/>
                  </a:lnTo>
                  <a:lnTo>
                    <a:pt x="160" y="331"/>
                  </a:lnTo>
                  <a:lnTo>
                    <a:pt x="165" y="385"/>
                  </a:lnTo>
                  <a:lnTo>
                    <a:pt x="165" y="428"/>
                  </a:lnTo>
                  <a:lnTo>
                    <a:pt x="165" y="476"/>
                  </a:lnTo>
                  <a:lnTo>
                    <a:pt x="160" y="561"/>
                  </a:lnTo>
                  <a:lnTo>
                    <a:pt x="155" y="604"/>
                  </a:lnTo>
                  <a:lnTo>
                    <a:pt x="144" y="647"/>
                  </a:lnTo>
                  <a:lnTo>
                    <a:pt x="128" y="732"/>
                  </a:lnTo>
                  <a:lnTo>
                    <a:pt x="203" y="754"/>
                  </a:lnTo>
                  <a:lnTo>
                    <a:pt x="48" y="898"/>
                  </a:lnTo>
                  <a:lnTo>
                    <a:pt x="0" y="690"/>
                  </a:lnTo>
                  <a:lnTo>
                    <a:pt x="75" y="716"/>
                  </a:lnTo>
                  <a:close/>
                </a:path>
              </a:pathLst>
            </a:custGeom>
            <a:solidFill>
              <a:srgbClr val="80008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endParaRPr lang="en-GB" dirty="0"/>
            </a:p>
          </p:txBody>
        </p:sp>
      </p:grpSp>
      <p:sp>
        <p:nvSpPr>
          <p:cNvPr id="39" name="Rectangle 22"/>
          <p:cNvSpPr txBox="1">
            <a:spLocks noChangeArrowheads="1"/>
          </p:cNvSpPr>
          <p:nvPr/>
        </p:nvSpPr>
        <p:spPr>
          <a:xfrm>
            <a:off x="0" y="0"/>
            <a:ext cx="9906000" cy="79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Persönlicher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Friede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und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Glück</a:t>
            </a:r>
            <a:endParaRPr lang="en-GB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77" name="Text Box 1037"/>
          <p:cNvSpPr txBox="1">
            <a:spLocks noChangeArrowheads="1"/>
          </p:cNvSpPr>
          <p:nvPr/>
        </p:nvSpPr>
        <p:spPr bwMode="auto">
          <a:xfrm>
            <a:off x="0" y="5257800"/>
            <a:ext cx="9906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300" b="1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Zu</a:t>
            </a:r>
            <a:r>
              <a:rPr lang="en-US" sz="33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3300" b="1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einem</a:t>
            </a:r>
            <a:r>
              <a:rPr lang="en-US" sz="33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3300" b="1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verantwortungsbewussten</a:t>
            </a:r>
            <a:r>
              <a:rPr lang="en-US" sz="33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, </a:t>
            </a:r>
            <a:r>
              <a:rPr lang="en-US" sz="3300" b="1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integren</a:t>
            </a:r>
            <a:r>
              <a:rPr lang="en-US" sz="33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3300" b="1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Menschen</a:t>
            </a:r>
            <a:r>
              <a:rPr lang="en-US" sz="33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3300" b="1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werden</a:t>
            </a:r>
            <a:endParaRPr lang="en-US" sz="33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8" name="Picture 12" descr="mother Teres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980" y="1600200"/>
            <a:ext cx="4454820" cy="30600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3076" descr="\\Iefserver\slides\Photos\CRC folder\mlking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0200"/>
            <a:ext cx="4590575" cy="30600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22"/>
          <p:cNvSpPr txBox="1">
            <a:spLocks noChangeArrowheads="1"/>
          </p:cNvSpPr>
          <p:nvPr/>
        </p:nvSpPr>
        <p:spPr>
          <a:xfrm>
            <a:off x="0" y="0"/>
            <a:ext cx="9906000" cy="79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Persönlicher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Friede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und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Glück</a:t>
            </a:r>
            <a:endParaRPr lang="en-GB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 bwMode="auto">
          <a:xfrm>
            <a:off x="4267200" y="1219200"/>
            <a:ext cx="4953000" cy="50292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762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0" hangingPunct="0"/>
            <a:r>
              <a:rPr lang="en-US">
                <a:latin typeface="Garamond" pitchFamily="18" charset="0"/>
              </a:rPr>
              <a:t> </a:t>
            </a:r>
          </a:p>
        </p:txBody>
      </p:sp>
      <p:sp>
        <p:nvSpPr>
          <p:cNvPr id="15364" name="Rectangle 15"/>
          <p:cNvSpPr>
            <a:spLocks noChangeArrowheads="1"/>
          </p:cNvSpPr>
          <p:nvPr/>
        </p:nvSpPr>
        <p:spPr bwMode="auto">
          <a:xfrm>
            <a:off x="1686191" y="487203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>
              <a:solidFill>
                <a:schemeClr val="bg1"/>
              </a:solidFill>
              <a:latin typeface="Franklin Gothic Medium" pitchFamily="34" charset="0"/>
              <a:ea typeface="ＭＳ Ｐゴシック" pitchFamily="34" charset="-128"/>
            </a:endParaRPr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5715000" y="1463675"/>
            <a:ext cx="2228850" cy="94134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kumimoji="1" lang="en-US" sz="36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ＭＳ Ｐゴシック" pitchFamily="34" charset="-128"/>
              </a:rPr>
              <a:t>Physische</a:t>
            </a:r>
            <a:endParaRPr kumimoji="1" lang="en-US" sz="3600" b="1" dirty="0" smtClean="0">
              <a:solidFill>
                <a:schemeClr val="bg2">
                  <a:lumMod val="10000"/>
                </a:schemeClr>
              </a:solidFill>
              <a:latin typeface="+mj-lt"/>
              <a:ea typeface="ＭＳ Ｐゴシック" pitchFamily="34" charset="-128"/>
            </a:endParaRPr>
          </a:p>
          <a:p>
            <a:pPr algn="ctr" eaLnBrk="0" hangingPunct="0">
              <a:lnSpc>
                <a:spcPct val="75000"/>
              </a:lnSpc>
            </a:pPr>
            <a:r>
              <a:rPr kumimoji="1" lang="en-US" sz="36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ＭＳ Ｐゴシック" pitchFamily="34" charset="-128"/>
              </a:rPr>
              <a:t>Welt</a:t>
            </a:r>
            <a:endParaRPr kumimoji="1" lang="en-US" sz="3600" b="1" dirty="0">
              <a:solidFill>
                <a:schemeClr val="bg2">
                  <a:lumMod val="10000"/>
                </a:schemeClr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0" y="2620962"/>
            <a:ext cx="3136900" cy="15700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Luft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und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Sonnenlicht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en-US" sz="2400" b="1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24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Nahrung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und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Wasser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5368" name="Picture 17" descr="Male Silhouette.emf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33800" y="1905000"/>
            <a:ext cx="1447800" cy="362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36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1" y="1676400"/>
            <a:ext cx="2889250" cy="414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371600" y="3200400"/>
            <a:ext cx="2286000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pitchFamily="34" charset="0"/>
              </a:rPr>
              <a:t>Wachstums-periode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5371" name="AutoShape 7"/>
          <p:cNvSpPr>
            <a:spLocks/>
          </p:cNvSpPr>
          <p:nvPr/>
        </p:nvSpPr>
        <p:spPr bwMode="auto">
          <a:xfrm rot="10800000">
            <a:off x="609601" y="1752600"/>
            <a:ext cx="412750" cy="4038600"/>
          </a:xfrm>
          <a:prstGeom prst="rightBrace">
            <a:avLst>
              <a:gd name="adj1" fmla="val 60018"/>
              <a:gd name="adj2" fmla="val 50000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3" name="Line 32"/>
          <p:cNvSpPr>
            <a:spLocks noChangeShapeType="1"/>
          </p:cNvSpPr>
          <p:nvPr/>
        </p:nvSpPr>
        <p:spPr bwMode="auto">
          <a:xfrm flipH="1" flipV="1">
            <a:off x="1169325" y="1828800"/>
            <a:ext cx="49875" cy="3810000"/>
          </a:xfrm>
          <a:prstGeom prst="line">
            <a:avLst/>
          </a:prstGeom>
          <a:noFill/>
          <a:ln w="127000">
            <a:solidFill>
              <a:srgbClr val="59C84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6" name="Rectangle 22"/>
          <p:cNvSpPr txBox="1">
            <a:spLocks noChangeArrowheads="1"/>
          </p:cNvSpPr>
          <p:nvPr/>
        </p:nvSpPr>
        <p:spPr>
          <a:xfrm>
            <a:off x="0" y="0"/>
            <a:ext cx="9906000" cy="79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kern="0" spc="-7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Wie</a:t>
            </a:r>
            <a:r>
              <a:rPr lang="en-GB" sz="4000" b="1" kern="0" spc="-7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kern="0" spc="-7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wächst</a:t>
            </a:r>
            <a:r>
              <a:rPr lang="en-GB" sz="4000" b="1" kern="0" spc="-7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kern="0" spc="-7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unser</a:t>
            </a:r>
            <a:r>
              <a:rPr lang="en-GB" sz="4000" b="1" kern="0" spc="-7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kern="0" spc="-7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Körper</a:t>
            </a:r>
            <a:r>
              <a:rPr lang="en-GB" sz="4000" b="1" kern="0" spc="-7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?</a:t>
            </a:r>
            <a:endParaRPr lang="en-GB" sz="4000" b="1" kern="0" spc="-7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lionspcd2372-4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00600" y="976312"/>
            <a:ext cx="4357688" cy="275748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700" name="Picture 4" descr="lightningpcd1338-7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00600" y="3833813"/>
            <a:ext cx="4357688" cy="271938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702" name="Picture 9" descr="E:\Documents and Settings\jcorley\Desktop\Gisell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90600" y="976313"/>
            <a:ext cx="3562350" cy="275748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703" name="Picture 10" descr="E:\Documents and Settings\jcorley\Desktop\Flower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90600" y="3833813"/>
            <a:ext cx="3589338" cy="271938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Slide Number Placeholder 7"/>
          <p:cNvSpPr txBox="1">
            <a:spLocks noGrp="1"/>
          </p:cNvSpPr>
          <p:nvPr/>
        </p:nvSpPr>
        <p:spPr bwMode="auto">
          <a:xfrm>
            <a:off x="7085013" y="685800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AB0304D-39B6-4DB8-ABF9-9503A258837D}" type="slidenum">
              <a:rPr lang="en-US" sz="1200">
                <a:latin typeface="Franklin Gothic Medium" pitchFamily="34" charset="0"/>
              </a:rPr>
              <a:pPr algn="r"/>
              <a:t>2</a:t>
            </a:fld>
            <a:endParaRPr lang="en-US" sz="1200" dirty="0">
              <a:latin typeface="Franklin Gothic Medium" pitchFamily="34" charset="0"/>
            </a:endParaRPr>
          </a:p>
        </p:txBody>
      </p:sp>
      <p:sp>
        <p:nvSpPr>
          <p:cNvPr id="9" name="Rectangle 22"/>
          <p:cNvSpPr txBox="1">
            <a:spLocks noChangeArrowheads="1"/>
          </p:cNvSpPr>
          <p:nvPr/>
        </p:nvSpPr>
        <p:spPr>
          <a:xfrm>
            <a:off x="0" y="0"/>
            <a:ext cx="9906000" cy="79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Eine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Welt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aus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sich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ergänzenden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Paaren</a:t>
            </a:r>
            <a:endParaRPr lang="en-GB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 bwMode="auto">
          <a:xfrm>
            <a:off x="609600" y="1219200"/>
            <a:ext cx="4953000" cy="50292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762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0" hangingPunct="0"/>
            <a:endParaRPr lang="en-US">
              <a:latin typeface="Garamond" pitchFamily="18" charset="0"/>
            </a:endParaRPr>
          </a:p>
        </p:txBody>
      </p:sp>
      <p:sp>
        <p:nvSpPr>
          <p:cNvPr id="16388" name="Rectangle 15"/>
          <p:cNvSpPr>
            <a:spLocks noChangeArrowheads="1"/>
          </p:cNvSpPr>
          <p:nvPr/>
        </p:nvSpPr>
        <p:spPr bwMode="auto">
          <a:xfrm>
            <a:off x="2346590" y="494823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>
              <a:solidFill>
                <a:schemeClr val="bg1"/>
              </a:solidFill>
              <a:latin typeface="Franklin Gothic Medium" pitchFamily="34" charset="0"/>
              <a:ea typeface="ＭＳ Ｐゴシック" pitchFamily="34" charset="-128"/>
            </a:endParaRPr>
          </a:p>
        </p:txBody>
      </p:sp>
      <p:sp>
        <p:nvSpPr>
          <p:cNvPr id="97295" name="Text Box 15"/>
          <p:cNvSpPr txBox="1">
            <a:spLocks noChangeArrowheads="1"/>
          </p:cNvSpPr>
          <p:nvPr/>
        </p:nvSpPr>
        <p:spPr bwMode="auto">
          <a:xfrm>
            <a:off x="1879600" y="1655905"/>
            <a:ext cx="2514600" cy="47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75000"/>
              </a:lnSpc>
              <a:defRPr/>
            </a:pPr>
            <a:r>
              <a:rPr kumimoji="1" lang="en-US" sz="3200" b="1" dirty="0" err="1" smtClean="0">
                <a:latin typeface="+mj-lt"/>
                <a:ea typeface="ＭＳ Ｐゴシック" pitchFamily="34" charset="-128"/>
              </a:rPr>
              <a:t>Geistige</a:t>
            </a:r>
            <a:r>
              <a:rPr kumimoji="1" lang="en-US" sz="3200" b="1" dirty="0" smtClean="0">
                <a:latin typeface="+mj-lt"/>
                <a:ea typeface="ＭＳ Ｐゴシック" pitchFamily="34" charset="-128"/>
              </a:rPr>
              <a:t> Welt</a:t>
            </a:r>
            <a:endParaRPr kumimoji="1" lang="en-US" sz="3200" b="1" dirty="0">
              <a:latin typeface="+mj-lt"/>
              <a:ea typeface="ＭＳ Ｐゴシック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3000" y="2647652"/>
            <a:ext cx="4038600" cy="26776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Lebenselemente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von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Gott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Gute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oder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schlechte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)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Vitalitätselemente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durch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unsere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Handlungen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396" name="AutoShape 7"/>
          <p:cNvSpPr>
            <a:spLocks/>
          </p:cNvSpPr>
          <p:nvPr/>
        </p:nvSpPr>
        <p:spPr bwMode="auto">
          <a:xfrm>
            <a:off x="8807450" y="1752600"/>
            <a:ext cx="412750" cy="4038600"/>
          </a:xfrm>
          <a:prstGeom prst="rightBrace">
            <a:avLst>
              <a:gd name="adj1" fmla="val 60018"/>
              <a:gd name="adj2" fmla="val 50000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" name="Rectangle 22"/>
          <p:cNvSpPr txBox="1">
            <a:spLocks noChangeArrowheads="1"/>
          </p:cNvSpPr>
          <p:nvPr/>
        </p:nvSpPr>
        <p:spPr>
          <a:xfrm>
            <a:off x="0" y="0"/>
            <a:ext cx="9906000" cy="685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00" b="1" kern="0" spc="-7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Wie</a:t>
            </a:r>
            <a:r>
              <a:rPr lang="en-GB" sz="3700" b="1" kern="0" spc="-7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3700" b="1" kern="0" spc="-7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geschieht</a:t>
            </a:r>
            <a:r>
              <a:rPr lang="en-GB" sz="3700" b="1" kern="0" spc="-7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3700" b="1" kern="0" spc="-7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geistiges</a:t>
            </a:r>
            <a:r>
              <a:rPr lang="en-GB" sz="3700" b="1" kern="0" spc="-7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3700" b="1" kern="0" spc="-7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Wachstum</a:t>
            </a:r>
            <a:r>
              <a:rPr lang="en-GB" sz="3700" b="1" kern="0" spc="-7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?</a:t>
            </a:r>
            <a:endParaRPr lang="en-GB" sz="3700" b="1" kern="0" spc="-7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6988441" y="487203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>
              <a:solidFill>
                <a:schemeClr val="bg1"/>
              </a:solidFill>
              <a:latin typeface="Franklin Gothic Medium" pitchFamily="34" charset="0"/>
              <a:ea typeface="ＭＳ Ｐゴシック" pitchFamily="34" charset="-128"/>
            </a:endParaRPr>
          </a:p>
        </p:txBody>
      </p:sp>
      <p:pic>
        <p:nvPicPr>
          <p:cNvPr id="15" name="Picture 17" descr="Male Silhouette.emf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78450" y="1981200"/>
            <a:ext cx="1447800" cy="362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9501" y="1676400"/>
            <a:ext cx="2889250" cy="414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280149" y="3200400"/>
            <a:ext cx="2330451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pitchFamily="34" charset="0"/>
              </a:rPr>
              <a:t>Wachstums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pitchFamily="34" charset="0"/>
              </a:rPr>
              <a:t>-</a:t>
            </a:r>
          </a:p>
          <a:p>
            <a:pPr algn="ctr" eaLnBrk="0" hangingPunct="0">
              <a:defRPr/>
            </a:pP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pitchFamily="34" charset="0"/>
              </a:rPr>
              <a:t>periode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Line 32"/>
          <p:cNvSpPr>
            <a:spLocks noChangeShapeType="1"/>
          </p:cNvSpPr>
          <p:nvPr/>
        </p:nvSpPr>
        <p:spPr bwMode="auto">
          <a:xfrm flipH="1" flipV="1">
            <a:off x="8636925" y="1828800"/>
            <a:ext cx="49875" cy="3810000"/>
          </a:xfrm>
          <a:prstGeom prst="line">
            <a:avLst/>
          </a:prstGeom>
          <a:noFill/>
          <a:ln w="127000">
            <a:solidFill>
              <a:srgbClr val="59C84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800600" y="5983069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Geistiges Wachstum am schnellsten während des Erdenlebens</a:t>
            </a:r>
            <a:endParaRPr lang="de-D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37"/>
          <p:cNvSpPr>
            <a:spLocks noChangeArrowheads="1"/>
          </p:cNvSpPr>
          <p:nvPr/>
        </p:nvSpPr>
        <p:spPr bwMode="auto">
          <a:xfrm>
            <a:off x="722312" y="1828800"/>
            <a:ext cx="2476500" cy="1295400"/>
          </a:xfrm>
          <a:prstGeom prst="ellipse">
            <a:avLst/>
          </a:prstGeom>
          <a:solidFill>
            <a:srgbClr val="0000CC"/>
          </a:solidFill>
          <a:ln w="38100">
            <a:solidFill>
              <a:srgbClr val="CC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 sz="2400"/>
          </a:p>
        </p:txBody>
      </p:sp>
      <p:sp>
        <p:nvSpPr>
          <p:cNvPr id="27651" name="Oval 38"/>
          <p:cNvSpPr>
            <a:spLocks noChangeArrowheads="1"/>
          </p:cNvSpPr>
          <p:nvPr/>
        </p:nvSpPr>
        <p:spPr bwMode="auto">
          <a:xfrm>
            <a:off x="4354512" y="1828800"/>
            <a:ext cx="2476500" cy="1295400"/>
          </a:xfrm>
          <a:prstGeom prst="ellipse">
            <a:avLst/>
          </a:prstGeom>
          <a:solidFill>
            <a:srgbClr val="00CCFF"/>
          </a:solidFill>
          <a:ln w="38100">
            <a:solidFill>
              <a:srgbClr val="FF99CC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 sz="2400"/>
          </a:p>
        </p:txBody>
      </p:sp>
      <p:sp>
        <p:nvSpPr>
          <p:cNvPr id="27653" name="Text Box 30"/>
          <p:cNvSpPr txBox="1">
            <a:spLocks noChangeArrowheads="1"/>
          </p:cNvSpPr>
          <p:nvPr/>
        </p:nvSpPr>
        <p:spPr bwMode="auto">
          <a:xfrm>
            <a:off x="0" y="990600"/>
            <a:ext cx="99060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defRPr/>
            </a:pPr>
            <a:r>
              <a:rPr lang="en-GB" sz="35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Ein</a:t>
            </a:r>
            <a:r>
              <a:rPr lang="en-GB" sz="35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GB" sz="35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geistig</a:t>
            </a:r>
            <a:r>
              <a:rPr lang="en-GB" sz="35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GB" sz="35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reifer</a:t>
            </a:r>
            <a:r>
              <a:rPr lang="en-GB" sz="35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‘</a:t>
            </a:r>
            <a:r>
              <a:rPr lang="en-GB" sz="35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wahrer</a:t>
            </a:r>
            <a:r>
              <a:rPr lang="en-GB" sz="35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GB" sz="35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Mensch</a:t>
            </a:r>
            <a:r>
              <a:rPr lang="en-GB" sz="35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’ </a:t>
            </a:r>
            <a:r>
              <a:rPr lang="en-GB" sz="35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werden</a:t>
            </a:r>
            <a:r>
              <a:rPr lang="en-GB" sz="35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:</a:t>
            </a:r>
            <a:endParaRPr lang="en-GB" sz="35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3" name="Text Box 32"/>
          <p:cNvSpPr txBox="1">
            <a:spLocks noChangeArrowheads="1"/>
          </p:cNvSpPr>
          <p:nvPr/>
        </p:nvSpPr>
        <p:spPr bwMode="auto">
          <a:xfrm>
            <a:off x="1052512" y="2057400"/>
            <a:ext cx="17335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GOTT</a:t>
            </a:r>
            <a:endParaRPr lang="en-GB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Subjekt</a:t>
            </a: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27654" name="Text Box 33"/>
          <p:cNvSpPr txBox="1">
            <a:spLocks noChangeArrowheads="1"/>
          </p:cNvSpPr>
          <p:nvPr/>
        </p:nvSpPr>
        <p:spPr bwMode="auto">
          <a:xfrm>
            <a:off x="4684712" y="2057400"/>
            <a:ext cx="18161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</a:t>
            </a: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Objekt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 rot="5400000">
            <a:off x="3239162" y="1925241"/>
            <a:ext cx="968375" cy="1124744"/>
            <a:chOff x="2016" y="1824"/>
            <a:chExt cx="635" cy="9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1235" name="Freeform 35"/>
            <p:cNvSpPr>
              <a:spLocks/>
            </p:cNvSpPr>
            <p:nvPr/>
          </p:nvSpPr>
          <p:spPr bwMode="auto">
            <a:xfrm>
              <a:off x="2016" y="1824"/>
              <a:ext cx="203" cy="898"/>
            </a:xfrm>
            <a:custGeom>
              <a:avLst/>
              <a:gdLst/>
              <a:ahLst/>
              <a:cxnLst>
                <a:cxn ang="0">
                  <a:pos x="128" y="182"/>
                </a:cxn>
                <a:cxn ang="0">
                  <a:pos x="112" y="262"/>
                </a:cxn>
                <a:cxn ang="0">
                  <a:pos x="101" y="299"/>
                </a:cxn>
                <a:cxn ang="0">
                  <a:pos x="101" y="342"/>
                </a:cxn>
                <a:cxn ang="0">
                  <a:pos x="96" y="428"/>
                </a:cxn>
                <a:cxn ang="0">
                  <a:pos x="96" y="508"/>
                </a:cxn>
                <a:cxn ang="0">
                  <a:pos x="96" y="556"/>
                </a:cxn>
                <a:cxn ang="0">
                  <a:pos x="107" y="604"/>
                </a:cxn>
                <a:cxn ang="0">
                  <a:pos x="112" y="652"/>
                </a:cxn>
                <a:cxn ang="0">
                  <a:pos x="123" y="700"/>
                </a:cxn>
                <a:cxn ang="0">
                  <a:pos x="133" y="748"/>
                </a:cxn>
                <a:cxn ang="0">
                  <a:pos x="149" y="791"/>
                </a:cxn>
                <a:cxn ang="0">
                  <a:pos x="165" y="834"/>
                </a:cxn>
                <a:cxn ang="0">
                  <a:pos x="181" y="877"/>
                </a:cxn>
                <a:cxn ang="0">
                  <a:pos x="133" y="898"/>
                </a:cxn>
                <a:cxn ang="0">
                  <a:pos x="117" y="855"/>
                </a:cxn>
                <a:cxn ang="0">
                  <a:pos x="101" y="807"/>
                </a:cxn>
                <a:cxn ang="0">
                  <a:pos x="85" y="759"/>
                </a:cxn>
                <a:cxn ang="0">
                  <a:pos x="69" y="711"/>
                </a:cxn>
                <a:cxn ang="0">
                  <a:pos x="59" y="663"/>
                </a:cxn>
                <a:cxn ang="0">
                  <a:pos x="53" y="615"/>
                </a:cxn>
                <a:cxn ang="0">
                  <a:pos x="48" y="561"/>
                </a:cxn>
                <a:cxn ang="0">
                  <a:pos x="43" y="513"/>
                </a:cxn>
                <a:cxn ang="0">
                  <a:pos x="37" y="470"/>
                </a:cxn>
                <a:cxn ang="0">
                  <a:pos x="43" y="422"/>
                </a:cxn>
                <a:cxn ang="0">
                  <a:pos x="48" y="337"/>
                </a:cxn>
                <a:cxn ang="0">
                  <a:pos x="53" y="294"/>
                </a:cxn>
                <a:cxn ang="0">
                  <a:pos x="59" y="251"/>
                </a:cxn>
                <a:cxn ang="0">
                  <a:pos x="80" y="166"/>
                </a:cxn>
                <a:cxn ang="0">
                  <a:pos x="0" y="144"/>
                </a:cxn>
                <a:cxn ang="0">
                  <a:pos x="160" y="0"/>
                </a:cxn>
                <a:cxn ang="0">
                  <a:pos x="203" y="208"/>
                </a:cxn>
                <a:cxn ang="0">
                  <a:pos x="128" y="182"/>
                </a:cxn>
              </a:cxnLst>
              <a:rect l="0" t="0" r="r" b="b"/>
              <a:pathLst>
                <a:path w="203" h="898">
                  <a:moveTo>
                    <a:pt x="128" y="182"/>
                  </a:moveTo>
                  <a:lnTo>
                    <a:pt x="112" y="262"/>
                  </a:lnTo>
                  <a:lnTo>
                    <a:pt x="101" y="299"/>
                  </a:lnTo>
                  <a:lnTo>
                    <a:pt x="101" y="342"/>
                  </a:lnTo>
                  <a:lnTo>
                    <a:pt x="96" y="428"/>
                  </a:lnTo>
                  <a:lnTo>
                    <a:pt x="96" y="508"/>
                  </a:lnTo>
                  <a:lnTo>
                    <a:pt x="96" y="556"/>
                  </a:lnTo>
                  <a:lnTo>
                    <a:pt x="107" y="604"/>
                  </a:lnTo>
                  <a:lnTo>
                    <a:pt x="112" y="652"/>
                  </a:lnTo>
                  <a:lnTo>
                    <a:pt x="123" y="700"/>
                  </a:lnTo>
                  <a:lnTo>
                    <a:pt x="133" y="748"/>
                  </a:lnTo>
                  <a:lnTo>
                    <a:pt x="149" y="791"/>
                  </a:lnTo>
                  <a:lnTo>
                    <a:pt x="165" y="834"/>
                  </a:lnTo>
                  <a:lnTo>
                    <a:pt x="181" y="877"/>
                  </a:lnTo>
                  <a:lnTo>
                    <a:pt x="133" y="898"/>
                  </a:lnTo>
                  <a:lnTo>
                    <a:pt x="117" y="855"/>
                  </a:lnTo>
                  <a:lnTo>
                    <a:pt x="101" y="807"/>
                  </a:lnTo>
                  <a:lnTo>
                    <a:pt x="85" y="759"/>
                  </a:lnTo>
                  <a:lnTo>
                    <a:pt x="69" y="711"/>
                  </a:lnTo>
                  <a:lnTo>
                    <a:pt x="59" y="663"/>
                  </a:lnTo>
                  <a:lnTo>
                    <a:pt x="53" y="615"/>
                  </a:lnTo>
                  <a:lnTo>
                    <a:pt x="48" y="561"/>
                  </a:lnTo>
                  <a:lnTo>
                    <a:pt x="43" y="513"/>
                  </a:lnTo>
                  <a:lnTo>
                    <a:pt x="37" y="470"/>
                  </a:lnTo>
                  <a:lnTo>
                    <a:pt x="43" y="422"/>
                  </a:lnTo>
                  <a:lnTo>
                    <a:pt x="48" y="337"/>
                  </a:lnTo>
                  <a:lnTo>
                    <a:pt x="53" y="294"/>
                  </a:lnTo>
                  <a:lnTo>
                    <a:pt x="59" y="251"/>
                  </a:lnTo>
                  <a:lnTo>
                    <a:pt x="80" y="166"/>
                  </a:lnTo>
                  <a:lnTo>
                    <a:pt x="0" y="144"/>
                  </a:lnTo>
                  <a:lnTo>
                    <a:pt x="160" y="0"/>
                  </a:lnTo>
                  <a:lnTo>
                    <a:pt x="203" y="208"/>
                  </a:lnTo>
                  <a:lnTo>
                    <a:pt x="128" y="182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 sz="2400"/>
            </a:p>
          </p:txBody>
        </p:sp>
        <p:sp>
          <p:nvSpPr>
            <p:cNvPr id="51236" name="Freeform 36"/>
            <p:cNvSpPr>
              <a:spLocks/>
            </p:cNvSpPr>
            <p:nvPr/>
          </p:nvSpPr>
          <p:spPr bwMode="auto">
            <a:xfrm>
              <a:off x="2448" y="1835"/>
              <a:ext cx="203" cy="898"/>
            </a:xfrm>
            <a:custGeom>
              <a:avLst/>
              <a:gdLst/>
              <a:ahLst/>
              <a:cxnLst>
                <a:cxn ang="0">
                  <a:pos x="75" y="716"/>
                </a:cxn>
                <a:cxn ang="0">
                  <a:pos x="96" y="636"/>
                </a:cxn>
                <a:cxn ang="0">
                  <a:pos x="101" y="593"/>
                </a:cxn>
                <a:cxn ang="0">
                  <a:pos x="107" y="556"/>
                </a:cxn>
                <a:cxn ang="0">
                  <a:pos x="112" y="470"/>
                </a:cxn>
                <a:cxn ang="0">
                  <a:pos x="112" y="390"/>
                </a:cxn>
                <a:cxn ang="0">
                  <a:pos x="107" y="337"/>
                </a:cxn>
                <a:cxn ang="0">
                  <a:pos x="101" y="288"/>
                </a:cxn>
                <a:cxn ang="0">
                  <a:pos x="91" y="246"/>
                </a:cxn>
                <a:cxn ang="0">
                  <a:pos x="80" y="198"/>
                </a:cxn>
                <a:cxn ang="0">
                  <a:pos x="69" y="149"/>
                </a:cxn>
                <a:cxn ang="0">
                  <a:pos x="53" y="107"/>
                </a:cxn>
                <a:cxn ang="0">
                  <a:pos x="37" y="64"/>
                </a:cxn>
                <a:cxn ang="0">
                  <a:pos x="21" y="21"/>
                </a:cxn>
                <a:cxn ang="0">
                  <a:pos x="69" y="0"/>
                </a:cxn>
                <a:cxn ang="0">
                  <a:pos x="85" y="43"/>
                </a:cxn>
                <a:cxn ang="0">
                  <a:pos x="107" y="91"/>
                </a:cxn>
                <a:cxn ang="0">
                  <a:pos x="123" y="133"/>
                </a:cxn>
                <a:cxn ang="0">
                  <a:pos x="133" y="182"/>
                </a:cxn>
                <a:cxn ang="0">
                  <a:pos x="144" y="235"/>
                </a:cxn>
                <a:cxn ang="0">
                  <a:pos x="155" y="283"/>
                </a:cxn>
                <a:cxn ang="0">
                  <a:pos x="160" y="331"/>
                </a:cxn>
                <a:cxn ang="0">
                  <a:pos x="165" y="385"/>
                </a:cxn>
                <a:cxn ang="0">
                  <a:pos x="165" y="428"/>
                </a:cxn>
                <a:cxn ang="0">
                  <a:pos x="165" y="476"/>
                </a:cxn>
                <a:cxn ang="0">
                  <a:pos x="160" y="561"/>
                </a:cxn>
                <a:cxn ang="0">
                  <a:pos x="155" y="604"/>
                </a:cxn>
                <a:cxn ang="0">
                  <a:pos x="144" y="647"/>
                </a:cxn>
                <a:cxn ang="0">
                  <a:pos x="128" y="732"/>
                </a:cxn>
                <a:cxn ang="0">
                  <a:pos x="203" y="754"/>
                </a:cxn>
                <a:cxn ang="0">
                  <a:pos x="48" y="898"/>
                </a:cxn>
                <a:cxn ang="0">
                  <a:pos x="0" y="690"/>
                </a:cxn>
                <a:cxn ang="0">
                  <a:pos x="75" y="716"/>
                </a:cxn>
              </a:cxnLst>
              <a:rect l="0" t="0" r="r" b="b"/>
              <a:pathLst>
                <a:path w="203" h="898">
                  <a:moveTo>
                    <a:pt x="75" y="716"/>
                  </a:moveTo>
                  <a:lnTo>
                    <a:pt x="96" y="636"/>
                  </a:lnTo>
                  <a:lnTo>
                    <a:pt x="101" y="593"/>
                  </a:lnTo>
                  <a:lnTo>
                    <a:pt x="107" y="556"/>
                  </a:lnTo>
                  <a:lnTo>
                    <a:pt x="112" y="470"/>
                  </a:lnTo>
                  <a:lnTo>
                    <a:pt x="112" y="390"/>
                  </a:lnTo>
                  <a:lnTo>
                    <a:pt x="107" y="337"/>
                  </a:lnTo>
                  <a:lnTo>
                    <a:pt x="101" y="288"/>
                  </a:lnTo>
                  <a:lnTo>
                    <a:pt x="91" y="246"/>
                  </a:lnTo>
                  <a:lnTo>
                    <a:pt x="80" y="198"/>
                  </a:lnTo>
                  <a:lnTo>
                    <a:pt x="69" y="149"/>
                  </a:lnTo>
                  <a:lnTo>
                    <a:pt x="53" y="107"/>
                  </a:lnTo>
                  <a:lnTo>
                    <a:pt x="37" y="64"/>
                  </a:lnTo>
                  <a:lnTo>
                    <a:pt x="21" y="21"/>
                  </a:lnTo>
                  <a:lnTo>
                    <a:pt x="69" y="0"/>
                  </a:lnTo>
                  <a:lnTo>
                    <a:pt x="85" y="43"/>
                  </a:lnTo>
                  <a:lnTo>
                    <a:pt x="107" y="91"/>
                  </a:lnTo>
                  <a:lnTo>
                    <a:pt x="123" y="133"/>
                  </a:lnTo>
                  <a:lnTo>
                    <a:pt x="133" y="182"/>
                  </a:lnTo>
                  <a:lnTo>
                    <a:pt x="144" y="235"/>
                  </a:lnTo>
                  <a:lnTo>
                    <a:pt x="155" y="283"/>
                  </a:lnTo>
                  <a:lnTo>
                    <a:pt x="160" y="331"/>
                  </a:lnTo>
                  <a:lnTo>
                    <a:pt x="165" y="385"/>
                  </a:lnTo>
                  <a:lnTo>
                    <a:pt x="165" y="428"/>
                  </a:lnTo>
                  <a:lnTo>
                    <a:pt x="165" y="476"/>
                  </a:lnTo>
                  <a:lnTo>
                    <a:pt x="160" y="561"/>
                  </a:lnTo>
                  <a:lnTo>
                    <a:pt x="155" y="604"/>
                  </a:lnTo>
                  <a:lnTo>
                    <a:pt x="144" y="647"/>
                  </a:lnTo>
                  <a:lnTo>
                    <a:pt x="128" y="732"/>
                  </a:lnTo>
                  <a:lnTo>
                    <a:pt x="203" y="754"/>
                  </a:lnTo>
                  <a:lnTo>
                    <a:pt x="48" y="898"/>
                  </a:lnTo>
                  <a:lnTo>
                    <a:pt x="0" y="690"/>
                  </a:lnTo>
                  <a:lnTo>
                    <a:pt x="75" y="716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 sz="2400"/>
            </a:p>
          </p:txBody>
        </p:sp>
      </p:grpSp>
      <p:sp>
        <p:nvSpPr>
          <p:cNvPr id="27657" name="Text Box 39"/>
          <p:cNvSpPr txBox="1">
            <a:spLocks noChangeArrowheads="1"/>
          </p:cNvSpPr>
          <p:nvPr/>
        </p:nvSpPr>
        <p:spPr bwMode="auto">
          <a:xfrm>
            <a:off x="228600" y="3416300"/>
            <a:ext cx="332581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Gottes</a:t>
            </a:r>
            <a:r>
              <a:rPr lang="en-GB" sz="3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36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Verantwortung</a:t>
            </a:r>
            <a:endParaRPr lang="en-GB" sz="36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>
              <a:spcBef>
                <a:spcPct val="50000"/>
              </a:spcBef>
              <a:defRPr/>
            </a:pPr>
            <a:r>
              <a:rPr lang="en-GB" sz="24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Gott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– </a:t>
            </a:r>
            <a:r>
              <a:rPr lang="en-GB" sz="24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Heilige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24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Schriften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, </a:t>
            </a:r>
            <a:r>
              <a:rPr lang="en-GB" sz="24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Religionsgründer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, </a:t>
            </a:r>
            <a:r>
              <a:rPr lang="en-GB" sz="24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Geistliche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, </a:t>
            </a:r>
            <a:r>
              <a:rPr lang="en-GB" sz="24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Eltern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,  Lehrer, </a:t>
            </a:r>
            <a:r>
              <a:rPr lang="en-GB" sz="24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Älteste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, etc </a:t>
            </a:r>
            <a:endParaRPr lang="en-GB" sz="24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7658" name="Text Box 40"/>
          <p:cNvSpPr txBox="1">
            <a:spLocks noChangeArrowheads="1"/>
          </p:cNvSpPr>
          <p:nvPr/>
        </p:nvSpPr>
        <p:spPr bwMode="auto">
          <a:xfrm>
            <a:off x="4802187" y="3416300"/>
            <a:ext cx="32750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36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Menschliche</a:t>
            </a:r>
            <a:r>
              <a:rPr lang="en-GB" sz="3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36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Verantwortung</a:t>
            </a:r>
            <a:endParaRPr lang="en-GB" sz="36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 Box 45"/>
          <p:cNvSpPr txBox="1">
            <a:spLocks noChangeArrowheads="1"/>
          </p:cNvSpPr>
          <p:nvPr/>
        </p:nvSpPr>
        <p:spPr bwMode="auto">
          <a:xfrm>
            <a:off x="6934200" y="2073275"/>
            <a:ext cx="28067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err="1" smtClean="0">
                <a:solidFill>
                  <a:schemeClr val="accent1"/>
                </a:solidFill>
              </a:rPr>
              <a:t>Wir</a:t>
            </a:r>
            <a:r>
              <a:rPr lang="en-GB" sz="2400" b="1" dirty="0" smtClean="0">
                <a:solidFill>
                  <a:schemeClr val="accent1"/>
                </a:solidFill>
              </a:rPr>
              <a:t> </a:t>
            </a:r>
            <a:r>
              <a:rPr lang="en-GB" sz="2400" b="1" dirty="0" err="1" smtClean="0">
                <a:solidFill>
                  <a:schemeClr val="accent1"/>
                </a:solidFill>
              </a:rPr>
              <a:t>nehmen</a:t>
            </a:r>
            <a:r>
              <a:rPr lang="en-GB" sz="2400" b="1" dirty="0" smtClean="0">
                <a:solidFill>
                  <a:schemeClr val="accent1"/>
                </a:solidFill>
              </a:rPr>
              <a:t> an </a:t>
            </a:r>
            <a:r>
              <a:rPr lang="en-GB" sz="2400" b="1" dirty="0" err="1" smtClean="0">
                <a:solidFill>
                  <a:schemeClr val="accent1"/>
                </a:solidFill>
              </a:rPr>
              <a:t>unserer</a:t>
            </a:r>
            <a:r>
              <a:rPr lang="en-GB" sz="2400" b="1" dirty="0" smtClean="0">
                <a:solidFill>
                  <a:schemeClr val="accent1"/>
                </a:solidFill>
              </a:rPr>
              <a:t> </a:t>
            </a:r>
            <a:r>
              <a:rPr lang="en-GB" sz="2400" b="1" dirty="0" err="1" smtClean="0">
                <a:solidFill>
                  <a:schemeClr val="accent1"/>
                </a:solidFill>
              </a:rPr>
              <a:t>eigenen</a:t>
            </a:r>
            <a:r>
              <a:rPr lang="en-GB" sz="2400" b="1" dirty="0" smtClean="0">
                <a:solidFill>
                  <a:schemeClr val="accent1"/>
                </a:solidFill>
              </a:rPr>
              <a:t> </a:t>
            </a:r>
            <a:r>
              <a:rPr lang="en-GB" sz="2400" b="1" dirty="0" err="1" smtClean="0">
                <a:solidFill>
                  <a:schemeClr val="accent1"/>
                </a:solidFill>
              </a:rPr>
              <a:t>Schöpfung</a:t>
            </a:r>
            <a:r>
              <a:rPr lang="en-GB" sz="2400" b="1" dirty="0" smtClean="0">
                <a:solidFill>
                  <a:schemeClr val="accent1"/>
                </a:solidFill>
              </a:rPr>
              <a:t> </a:t>
            </a:r>
            <a:r>
              <a:rPr lang="en-GB" sz="2400" b="1" dirty="0" err="1" smtClean="0">
                <a:solidFill>
                  <a:schemeClr val="accent1"/>
                </a:solidFill>
              </a:rPr>
              <a:t>teil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27660" name="Text Box 46"/>
          <p:cNvSpPr txBox="1">
            <a:spLocks noChangeArrowheads="1"/>
          </p:cNvSpPr>
          <p:nvPr/>
        </p:nvSpPr>
        <p:spPr bwMode="auto">
          <a:xfrm>
            <a:off x="3594100" y="2986088"/>
            <a:ext cx="8255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8800" b="1" dirty="0">
                <a:solidFill>
                  <a:srgbClr val="CC3300"/>
                </a:solidFill>
              </a:rPr>
              <a:t>+</a:t>
            </a:r>
          </a:p>
        </p:txBody>
      </p:sp>
      <p:sp>
        <p:nvSpPr>
          <p:cNvPr id="27661" name="Text Box 58"/>
          <p:cNvSpPr txBox="1">
            <a:spLocks noChangeArrowheads="1"/>
          </p:cNvSpPr>
          <p:nvPr/>
        </p:nvSpPr>
        <p:spPr bwMode="auto">
          <a:xfrm>
            <a:off x="2895600" y="4840069"/>
            <a:ext cx="60690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       </a:t>
            </a:r>
            <a:r>
              <a:rPr lang="en-GB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(</a:t>
            </a:r>
            <a:r>
              <a:rPr lang="en-GB" sz="32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meine</a:t>
            </a:r>
            <a:r>
              <a:rPr lang="en-GB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3200" b="1" dirty="0">
                <a:solidFill>
                  <a:schemeClr val="accent1"/>
                </a:solidFill>
                <a:latin typeface="+mj-lt"/>
              </a:rPr>
              <a:t>100%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32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Anstrengung</a:t>
            </a:r>
            <a:r>
              <a:rPr lang="en-GB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)</a:t>
            </a:r>
            <a:endParaRPr lang="en-GB" sz="32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Rectangle 22"/>
          <p:cNvSpPr txBox="1">
            <a:spLocks noChangeArrowheads="1"/>
          </p:cNvSpPr>
          <p:nvPr/>
        </p:nvSpPr>
        <p:spPr>
          <a:xfrm>
            <a:off x="0" y="0"/>
            <a:ext cx="9906000" cy="79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Menschliche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Verantwortung</a:t>
            </a:r>
            <a:endParaRPr lang="en-GB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ubtitle 3"/>
          <p:cNvSpPr>
            <a:spLocks noGrp="1"/>
          </p:cNvSpPr>
          <p:nvPr>
            <p:ph type="subTitle" idx="1"/>
          </p:nvPr>
        </p:nvSpPr>
        <p:spPr>
          <a:xfrm>
            <a:off x="0" y="3581400"/>
            <a:ext cx="9906000" cy="1966913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GB" sz="4200" dirty="0" smtClean="0"/>
              <a:t>Die </a:t>
            </a:r>
            <a:r>
              <a:rPr lang="en-GB" sz="4200" dirty="0" err="1" smtClean="0"/>
              <a:t>zentrale</a:t>
            </a:r>
            <a:r>
              <a:rPr lang="en-GB" sz="4200" dirty="0" smtClean="0"/>
              <a:t> </a:t>
            </a:r>
            <a:r>
              <a:rPr lang="en-GB" sz="4200" dirty="0" err="1" smtClean="0"/>
              <a:t>Bedeutung</a:t>
            </a:r>
            <a:r>
              <a:rPr lang="en-GB" sz="4200" dirty="0" smtClean="0"/>
              <a:t> </a:t>
            </a:r>
            <a:r>
              <a:rPr lang="en-GB" sz="4200" dirty="0" err="1" smtClean="0"/>
              <a:t>der</a:t>
            </a:r>
            <a:r>
              <a:rPr lang="en-GB" sz="4200" dirty="0" smtClean="0"/>
              <a:t> </a:t>
            </a:r>
            <a:r>
              <a:rPr lang="en-GB" sz="4200" dirty="0" err="1" smtClean="0"/>
              <a:t>Familie</a:t>
            </a:r>
            <a:r>
              <a:rPr lang="en-GB" sz="4200" dirty="0" smtClean="0"/>
              <a:t>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sz="4200" dirty="0" err="1" smtClean="0"/>
              <a:t>für</a:t>
            </a:r>
            <a:r>
              <a:rPr lang="en-GB" sz="4200" dirty="0" smtClean="0"/>
              <a:t> die </a:t>
            </a:r>
            <a:r>
              <a:rPr lang="en-GB" sz="4200" dirty="0" err="1" smtClean="0"/>
              <a:t>Entwicklung</a:t>
            </a:r>
            <a:r>
              <a:rPr lang="en-GB" sz="4200" dirty="0" smtClean="0"/>
              <a:t> </a:t>
            </a:r>
            <a:r>
              <a:rPr lang="en-GB" sz="4200" dirty="0" err="1" smtClean="0"/>
              <a:t>der</a:t>
            </a:r>
            <a:r>
              <a:rPr lang="en-GB" sz="4200" dirty="0" smtClean="0"/>
              <a:t> </a:t>
            </a:r>
            <a:r>
              <a:rPr lang="en-GB" sz="4200" dirty="0" err="1" smtClean="0"/>
              <a:t>Liebesfähigkeit</a:t>
            </a:r>
            <a:r>
              <a:rPr lang="en-GB" sz="4200" dirty="0" smtClean="0"/>
              <a:t>.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742950" y="1885949"/>
            <a:ext cx="8420100" cy="9334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800" b="1" dirty="0" err="1" smtClean="0">
                <a:ln w="9525">
                  <a:noFill/>
                </a:ln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Friede</a:t>
            </a:r>
            <a:r>
              <a:rPr lang="en-GB" sz="5800" b="1" dirty="0" smtClean="0">
                <a:ln w="9525">
                  <a:noFill/>
                </a:ln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 in </a:t>
            </a:r>
            <a:r>
              <a:rPr lang="en-GB" sz="5800" b="1" dirty="0" err="1" smtClean="0">
                <a:ln w="9525">
                  <a:noFill/>
                </a:ln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der</a:t>
            </a:r>
            <a:r>
              <a:rPr lang="en-GB" sz="5800" b="1" dirty="0" smtClean="0">
                <a:ln w="9525">
                  <a:noFill/>
                </a:ln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 </a:t>
            </a:r>
            <a:r>
              <a:rPr lang="en-GB" sz="5800" b="1" dirty="0" err="1" smtClean="0">
                <a:ln w="9525">
                  <a:noFill/>
                </a:ln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Familie</a:t>
            </a:r>
            <a:r>
              <a:rPr lang="en-GB" sz="5800" b="1" dirty="0" smtClean="0">
                <a:ln w="9525">
                  <a:noFill/>
                </a:ln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 und </a:t>
            </a:r>
            <a:r>
              <a:rPr lang="en-GB" sz="5800" b="1" dirty="0" err="1" smtClean="0">
                <a:ln w="9525">
                  <a:noFill/>
                </a:ln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Gesellschaft</a:t>
            </a:r>
            <a:endParaRPr lang="en-GB" sz="5800" b="1" dirty="0">
              <a:ln w="9525">
                <a:noFill/>
              </a:ln>
              <a:solidFill>
                <a:schemeClr val="bg2">
                  <a:lumMod val="10000"/>
                </a:schemeClr>
              </a:solidFill>
              <a:latin typeface="+mj-lt"/>
              <a:ea typeface="+mj-lt"/>
              <a:cs typeface="+mj-lt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457200" y="3200400"/>
            <a:ext cx="9072563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9601200" cy="4267200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144000" rIns="144000" bIns="144000">
            <a:noAutofit/>
          </a:bodyPr>
          <a:lstStyle/>
          <a:p>
            <a:pPr>
              <a:lnSpc>
                <a:spcPct val="80000"/>
              </a:lnSpc>
              <a:spcAft>
                <a:spcPct val="20000"/>
              </a:spcAft>
              <a:buClr>
                <a:srgbClr val="FFCC99"/>
              </a:buClr>
              <a:buNone/>
              <a:defRPr/>
            </a:pPr>
            <a:r>
              <a:rPr lang="en-US" b="1" dirty="0" smtClean="0"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de-DE" b="1" dirty="0" smtClean="0"/>
              <a:t>Unser Herr, gewähre uns an unseren Frauen und Kindern Augentrost und mache uns zu einem Vorbild für die Gottesfürchtigen.</a:t>
            </a:r>
            <a:r>
              <a:rPr lang="en-US" altLang="ko-KR" sz="3200" b="1" dirty="0" smtClean="0"/>
              <a:t>	 </a:t>
            </a:r>
            <a:r>
              <a:rPr lang="en-US" b="1" dirty="0" smtClean="0">
                <a:ea typeface="Arial Unicode MS" pitchFamily="34" charset="-128"/>
                <a:cs typeface="Arial Unicode MS" pitchFamily="34" charset="-128"/>
              </a:rPr>
              <a:t>  </a:t>
            </a:r>
            <a:br>
              <a:rPr lang="en-US" b="1" dirty="0" smtClean="0">
                <a:ea typeface="Arial Unicode MS" pitchFamily="34" charset="-128"/>
                <a:cs typeface="Arial Unicode MS" pitchFamily="34" charset="-128"/>
              </a:rPr>
            </a:br>
            <a:r>
              <a:rPr lang="en-US" b="1" dirty="0" smtClean="0">
                <a:ea typeface="Arial Unicode MS" pitchFamily="34" charset="-128"/>
                <a:cs typeface="Arial Unicode MS" pitchFamily="34" charset="-128"/>
              </a:rPr>
              <a:t>						</a:t>
            </a:r>
            <a:r>
              <a:rPr lang="en-US" i="1" dirty="0" smtClean="0">
                <a:ea typeface="Arial Unicode MS" pitchFamily="34" charset="-128"/>
                <a:cs typeface="Arial Unicode MS" pitchFamily="34" charset="-128"/>
              </a:rPr>
              <a:t>(Islam) Qur'an 25.74</a:t>
            </a:r>
          </a:p>
          <a:p>
            <a:pPr>
              <a:lnSpc>
                <a:spcPct val="80000"/>
              </a:lnSpc>
              <a:spcAft>
                <a:spcPct val="20000"/>
              </a:spcAft>
              <a:buClr>
                <a:srgbClr val="FFCC99"/>
              </a:buClr>
              <a:buNone/>
              <a:defRPr/>
            </a:pPr>
            <a:endParaRPr lang="en-US" i="1" dirty="0" smtClean="0">
              <a:ea typeface="Arial Unicode MS" pitchFamily="34" charset="-128"/>
              <a:cs typeface="Arial Unicode MS" pitchFamily="34" charset="-128"/>
            </a:endParaRPr>
          </a:p>
          <a:p>
            <a:pPr marL="358775" indent="-358775" eaLnBrk="1" hangingPunct="1">
              <a:spcBef>
                <a:spcPct val="50000"/>
              </a:spcBef>
              <a:buClr>
                <a:schemeClr val="bg2">
                  <a:lumMod val="10000"/>
                </a:schemeClr>
              </a:buClr>
              <a:buNone/>
              <a:defRPr/>
            </a:pPr>
            <a:r>
              <a:rPr lang="en-US" b="1" dirty="0" smtClean="0"/>
              <a:t>	</a:t>
            </a:r>
            <a:r>
              <a:rPr lang="en-US" b="1" dirty="0" err="1" smtClean="0"/>
              <a:t>Der</a:t>
            </a:r>
            <a:r>
              <a:rPr lang="en-US" b="1" dirty="0" smtClean="0"/>
              <a:t> </a:t>
            </a:r>
            <a:r>
              <a:rPr lang="en-US" b="1" dirty="0" err="1" smtClean="0"/>
              <a:t>moralische</a:t>
            </a:r>
            <a:r>
              <a:rPr lang="en-US" b="1" dirty="0" smtClean="0"/>
              <a:t> </a:t>
            </a:r>
            <a:r>
              <a:rPr lang="en-US" b="1" dirty="0" err="1" smtClean="0"/>
              <a:t>Mensch</a:t>
            </a:r>
            <a:r>
              <a:rPr lang="en-US" b="1" dirty="0" smtClean="0"/>
              <a:t> </a:t>
            </a:r>
            <a:r>
              <a:rPr lang="en-US" b="1" dirty="0" err="1" smtClean="0"/>
              <a:t>findet</a:t>
            </a:r>
            <a:r>
              <a:rPr lang="en-US" b="1" dirty="0" smtClean="0"/>
              <a:t> die Moral </a:t>
            </a:r>
            <a:r>
              <a:rPr lang="en-US" b="1" dirty="0" err="1" smtClean="0"/>
              <a:t>zuerst</a:t>
            </a:r>
            <a:r>
              <a:rPr lang="en-US" b="1" dirty="0" smtClean="0"/>
              <a:t> in </a:t>
            </a:r>
            <a:r>
              <a:rPr lang="en-US" b="1" dirty="0" err="1" smtClean="0"/>
              <a:t>der</a:t>
            </a:r>
            <a:r>
              <a:rPr lang="en-US" b="1" dirty="0" smtClean="0"/>
              <a:t> </a:t>
            </a:r>
            <a:r>
              <a:rPr lang="en-US" b="1" dirty="0" err="1" smtClean="0"/>
              <a:t>Beziehung</a:t>
            </a:r>
            <a:r>
              <a:rPr lang="en-US" b="1" dirty="0" smtClean="0"/>
              <a:t> </a:t>
            </a:r>
            <a:r>
              <a:rPr lang="en-US" b="1" dirty="0" err="1" smtClean="0"/>
              <a:t>zwischen</a:t>
            </a:r>
            <a:r>
              <a:rPr lang="en-US" b="1" dirty="0" smtClean="0"/>
              <a:t> Mann und Frau, </a:t>
            </a:r>
            <a:r>
              <a:rPr lang="en-US" b="1" dirty="0" err="1" smtClean="0"/>
              <a:t>schließlich</a:t>
            </a:r>
            <a:r>
              <a:rPr lang="en-US" b="1" dirty="0" smtClean="0"/>
              <a:t> </a:t>
            </a:r>
            <a:r>
              <a:rPr lang="en-US" b="1" dirty="0" err="1" smtClean="0"/>
              <a:t>aber</a:t>
            </a:r>
            <a:r>
              <a:rPr lang="en-US" b="1" dirty="0" smtClean="0"/>
              <a:t> in in den </a:t>
            </a:r>
            <a:r>
              <a:rPr lang="en-US" b="1" dirty="0" err="1" smtClean="0"/>
              <a:t>gewaltigen</a:t>
            </a:r>
            <a:r>
              <a:rPr lang="en-US" b="1" dirty="0" smtClean="0"/>
              <a:t> </a:t>
            </a:r>
            <a:r>
              <a:rPr lang="en-US" b="1" dirty="0" err="1" smtClean="0"/>
              <a:t>Größen</a:t>
            </a:r>
            <a:r>
              <a:rPr lang="en-US" b="1" dirty="0" smtClean="0"/>
              <a:t> des </a:t>
            </a:r>
            <a:r>
              <a:rPr lang="en-US" b="1" dirty="0" err="1" smtClean="0"/>
              <a:t>Universums</a:t>
            </a:r>
            <a:r>
              <a:rPr lang="en-US" b="1" dirty="0" smtClean="0"/>
              <a:t>. </a:t>
            </a:r>
            <a:br>
              <a:rPr lang="en-US" b="1" dirty="0" smtClean="0"/>
            </a:br>
            <a:r>
              <a:rPr lang="en-US" b="1" dirty="0" smtClean="0"/>
              <a:t>				</a:t>
            </a:r>
            <a:r>
              <a:rPr lang="en-US" i="1" dirty="0" smtClean="0"/>
              <a:t>(</a:t>
            </a:r>
            <a:r>
              <a:rPr lang="en-US" i="1" dirty="0" err="1" smtClean="0"/>
              <a:t>Konfuzianismus</a:t>
            </a:r>
            <a:r>
              <a:rPr lang="en-US" i="1" dirty="0" smtClean="0"/>
              <a:t>) </a:t>
            </a:r>
            <a:r>
              <a:rPr lang="en-US" i="1" dirty="0" err="1" smtClean="0"/>
              <a:t>Maß</a:t>
            </a:r>
            <a:r>
              <a:rPr lang="en-US" i="1" dirty="0" smtClean="0"/>
              <a:t> und </a:t>
            </a:r>
            <a:r>
              <a:rPr lang="en-US" i="1" dirty="0" err="1" smtClean="0"/>
              <a:t>Mitte</a:t>
            </a:r>
            <a:endParaRPr lang="en-US" i="1" dirty="0" smtClean="0"/>
          </a:p>
          <a:p>
            <a:pPr marL="358775" indent="-358775" eaLnBrk="1" hangingPunct="1">
              <a:lnSpc>
                <a:spcPct val="110000"/>
              </a:lnSpc>
              <a:spcBef>
                <a:spcPct val="50000"/>
              </a:spcBef>
              <a:buClr>
                <a:schemeClr val="bg2">
                  <a:lumMod val="10000"/>
                </a:schemeClr>
              </a:buClr>
              <a:buNone/>
              <a:defRPr/>
            </a:pPr>
            <a:r>
              <a:rPr lang="en-US" sz="2300" b="1" dirty="0" smtClean="0"/>
              <a:t>	</a:t>
            </a:r>
            <a:endParaRPr lang="en-GB" sz="2300" dirty="0" smtClean="0"/>
          </a:p>
        </p:txBody>
      </p:sp>
      <p:sp>
        <p:nvSpPr>
          <p:cNvPr id="5" name="Rectangle 22"/>
          <p:cNvSpPr txBox="1">
            <a:spLocks noChangeArrowheads="1"/>
          </p:cNvSpPr>
          <p:nvPr/>
        </p:nvSpPr>
        <p:spPr>
          <a:xfrm>
            <a:off x="0" y="0"/>
            <a:ext cx="9906000" cy="79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kern="0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Weltreligionen</a:t>
            </a:r>
            <a:r>
              <a:rPr lang="en-GB" sz="4000" b="1" kern="0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 und </a:t>
            </a:r>
            <a:r>
              <a:rPr lang="en-GB" sz="4000" b="1" kern="0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Ehe</a:t>
            </a:r>
            <a:endParaRPr lang="en-GB" sz="4000" b="1" kern="0" dirty="0">
              <a:solidFill>
                <a:schemeClr val="bg2">
                  <a:lumMod val="10000"/>
                </a:schemeClr>
              </a:solidFill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9296400" cy="4724400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144000" rIns="144000" bIns="144000">
            <a:noAutofit/>
          </a:bodyPr>
          <a:lstStyle/>
          <a:p>
            <a:pPr>
              <a:lnSpc>
                <a:spcPct val="80000"/>
              </a:lnSpc>
              <a:spcAft>
                <a:spcPct val="20000"/>
              </a:spcAft>
              <a:buClr>
                <a:srgbClr val="FFCC99"/>
              </a:buClr>
              <a:buNone/>
              <a:defRPr/>
            </a:pPr>
            <a:r>
              <a:rPr lang="en-US" b="1" dirty="0" smtClean="0"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b="1" dirty="0" err="1" smtClean="0"/>
              <a:t>Vater</a:t>
            </a:r>
            <a:r>
              <a:rPr lang="en-US" b="1" dirty="0" smtClean="0"/>
              <a:t> und Mutter </a:t>
            </a:r>
            <a:r>
              <a:rPr lang="en-US" b="1" dirty="0" err="1" smtClean="0"/>
              <a:t>unterstützen</a:t>
            </a:r>
            <a:r>
              <a:rPr lang="en-US" b="1" dirty="0" smtClean="0"/>
              <a:t>, Frau und Kinder </a:t>
            </a:r>
            <a:r>
              <a:rPr lang="en-US" b="1" dirty="0" err="1" smtClean="0"/>
              <a:t>wertschätzen</a:t>
            </a:r>
            <a:r>
              <a:rPr lang="en-US" b="1" dirty="0" smtClean="0"/>
              <a:t> und </a:t>
            </a:r>
            <a:r>
              <a:rPr lang="en-US" b="1" dirty="0" err="1" smtClean="0"/>
              <a:t>eine</a:t>
            </a:r>
            <a:r>
              <a:rPr lang="en-US" b="1" dirty="0" smtClean="0"/>
              <a:t> </a:t>
            </a:r>
            <a:r>
              <a:rPr lang="en-US" b="1" dirty="0" err="1" smtClean="0"/>
              <a:t>friedliche</a:t>
            </a:r>
            <a:r>
              <a:rPr lang="en-US" b="1" dirty="0" smtClean="0"/>
              <a:t>; das </a:t>
            </a:r>
            <a:r>
              <a:rPr lang="en-US" b="1" dirty="0" err="1" smtClean="0"/>
              <a:t>ist</a:t>
            </a:r>
            <a:r>
              <a:rPr lang="en-US" b="1" dirty="0" smtClean="0"/>
              <a:t> </a:t>
            </a:r>
            <a:r>
              <a:rPr lang="en-US" b="1" dirty="0" err="1" smtClean="0"/>
              <a:t>der</a:t>
            </a:r>
            <a:r>
              <a:rPr lang="en-US" b="1" dirty="0" smtClean="0"/>
              <a:t> </a:t>
            </a:r>
            <a:r>
              <a:rPr lang="en-US" b="1" dirty="0" err="1" smtClean="0"/>
              <a:t>größte</a:t>
            </a:r>
            <a:r>
              <a:rPr lang="en-US" b="1" dirty="0" smtClean="0"/>
              <a:t> </a:t>
            </a:r>
            <a:r>
              <a:rPr lang="en-US" b="1" dirty="0" err="1" smtClean="0"/>
              <a:t>Segen</a:t>
            </a:r>
            <a:r>
              <a:rPr lang="en-US" b="1" i="1" dirty="0" smtClean="0"/>
              <a:t>.  </a:t>
            </a:r>
            <a:br>
              <a:rPr lang="en-US" b="1" i="1" dirty="0" smtClean="0"/>
            </a:br>
            <a:r>
              <a:rPr lang="en-US" b="1" i="1" dirty="0" smtClean="0"/>
              <a:t>					</a:t>
            </a:r>
            <a:r>
              <a:rPr lang="en-US" i="1" dirty="0" smtClean="0"/>
              <a:t>(Buddhism)  Sutra </a:t>
            </a:r>
            <a:r>
              <a:rPr lang="en-US" i="1" dirty="0" err="1" smtClean="0"/>
              <a:t>Nipata</a:t>
            </a:r>
            <a:r>
              <a:rPr lang="en-US" i="1" dirty="0" smtClean="0"/>
              <a:t> 262 </a:t>
            </a:r>
          </a:p>
          <a:p>
            <a:pPr marL="358775" indent="-358775" eaLnBrk="1" hangingPunct="1">
              <a:spcBef>
                <a:spcPct val="50000"/>
              </a:spcBef>
              <a:buClr>
                <a:schemeClr val="bg2">
                  <a:lumMod val="10000"/>
                </a:schemeClr>
              </a:buClr>
              <a:buNone/>
              <a:defRPr/>
            </a:pPr>
            <a:r>
              <a:rPr lang="en-US" b="1" dirty="0" smtClean="0"/>
              <a:t>	“</a:t>
            </a:r>
            <a:r>
              <a:rPr lang="en-US" b="1" dirty="0" err="1" smtClean="0"/>
              <a:t>Habt</a:t>
            </a:r>
            <a:r>
              <a:rPr lang="en-US" b="1" dirty="0" smtClean="0"/>
              <a:t> </a:t>
            </a:r>
            <a:r>
              <a:rPr lang="en-US" b="1" dirty="0" err="1" smtClean="0"/>
              <a:t>ihr</a:t>
            </a:r>
            <a:r>
              <a:rPr lang="en-US" b="1" dirty="0" smtClean="0"/>
              <a:t> </a:t>
            </a:r>
            <a:r>
              <a:rPr lang="en-US" b="1" dirty="0" err="1" smtClean="0"/>
              <a:t>nicht</a:t>
            </a:r>
            <a:r>
              <a:rPr lang="en-US" b="1" dirty="0" smtClean="0"/>
              <a:t> </a:t>
            </a:r>
            <a:r>
              <a:rPr lang="en-US" b="1" dirty="0" err="1" smtClean="0"/>
              <a:t>gelesen</a:t>
            </a:r>
            <a:r>
              <a:rPr lang="en-US" b="1" dirty="0" smtClean="0"/>
              <a:t>, </a:t>
            </a:r>
            <a:r>
              <a:rPr lang="en-US" b="1" dirty="0" err="1" smtClean="0"/>
              <a:t>daß</a:t>
            </a:r>
            <a:r>
              <a:rPr lang="en-US" b="1" dirty="0" smtClean="0"/>
              <a:t> </a:t>
            </a:r>
            <a:r>
              <a:rPr lang="en-US" b="1" dirty="0" err="1" smtClean="0"/>
              <a:t>der</a:t>
            </a:r>
            <a:r>
              <a:rPr lang="en-US" b="1" dirty="0" smtClean="0"/>
              <a:t> </a:t>
            </a:r>
            <a:r>
              <a:rPr lang="en-US" b="1" dirty="0" err="1" smtClean="0"/>
              <a:t>Schöpfer</a:t>
            </a:r>
            <a:r>
              <a:rPr lang="en-US" b="1" dirty="0" smtClean="0"/>
              <a:t> die </a:t>
            </a:r>
            <a:r>
              <a:rPr lang="en-US" b="1" dirty="0" err="1" smtClean="0"/>
              <a:t>Menschen</a:t>
            </a:r>
            <a:r>
              <a:rPr lang="en-US" b="1" dirty="0" smtClean="0"/>
              <a:t> am </a:t>
            </a:r>
            <a:r>
              <a:rPr lang="en-US" b="1" dirty="0" err="1" smtClean="0"/>
              <a:t>Anfang</a:t>
            </a:r>
            <a:r>
              <a:rPr lang="en-US" b="1" dirty="0" smtClean="0"/>
              <a:t> </a:t>
            </a:r>
            <a:r>
              <a:rPr lang="en-US" b="1" dirty="0" err="1" smtClean="0"/>
              <a:t>als</a:t>
            </a:r>
            <a:r>
              <a:rPr lang="en-US" b="1" dirty="0" smtClean="0"/>
              <a:t> Mann und Frau </a:t>
            </a:r>
            <a:r>
              <a:rPr lang="en-US" b="1" dirty="0" err="1" smtClean="0"/>
              <a:t>geschaffen</a:t>
            </a:r>
            <a:r>
              <a:rPr lang="en-US" b="1" dirty="0" smtClean="0"/>
              <a:t> hat und </a:t>
            </a:r>
            <a:r>
              <a:rPr lang="en-US" b="1" dirty="0" err="1" smtClean="0"/>
              <a:t>daß</a:t>
            </a:r>
            <a:r>
              <a:rPr lang="en-US" b="1" dirty="0" smtClean="0"/>
              <a:t> </a:t>
            </a:r>
            <a:r>
              <a:rPr lang="en-US" b="1" dirty="0" err="1" smtClean="0"/>
              <a:t>er</a:t>
            </a:r>
            <a:r>
              <a:rPr lang="en-US" b="1" dirty="0" smtClean="0"/>
              <a:t> </a:t>
            </a:r>
            <a:r>
              <a:rPr lang="en-US" b="1" dirty="0" err="1" smtClean="0"/>
              <a:t>gesagt</a:t>
            </a:r>
            <a:r>
              <a:rPr lang="en-US" b="1" dirty="0" smtClean="0"/>
              <a:t> hat: … die </a:t>
            </a:r>
            <a:r>
              <a:rPr lang="en-US" b="1" dirty="0" err="1" smtClean="0"/>
              <a:t>zwei</a:t>
            </a:r>
            <a:r>
              <a:rPr lang="en-US" b="1" dirty="0" smtClean="0"/>
              <a:t> </a:t>
            </a:r>
            <a:r>
              <a:rPr lang="en-US" b="1" dirty="0" err="1" smtClean="0"/>
              <a:t>werden</a:t>
            </a:r>
            <a:r>
              <a:rPr lang="en-US" b="1" dirty="0" smtClean="0"/>
              <a:t> </a:t>
            </a:r>
            <a:r>
              <a:rPr lang="en-US" b="1" dirty="0" err="1" smtClean="0"/>
              <a:t>ein</a:t>
            </a:r>
            <a:r>
              <a:rPr lang="en-US" b="1" dirty="0" smtClean="0"/>
              <a:t> </a:t>
            </a:r>
            <a:r>
              <a:rPr lang="en-US" b="1" dirty="0" err="1" smtClean="0"/>
              <a:t>Fleisch</a:t>
            </a:r>
            <a:r>
              <a:rPr lang="en-US" b="1" dirty="0" smtClean="0"/>
              <a:t> </a:t>
            </a:r>
            <a:r>
              <a:rPr lang="en-US" b="1" dirty="0" err="1" smtClean="0"/>
              <a:t>sein</a:t>
            </a:r>
            <a:r>
              <a:rPr lang="en-US" b="1" dirty="0" smtClean="0"/>
              <a:t>? </a:t>
            </a:r>
            <a:r>
              <a:rPr lang="en-US" b="1" dirty="0" err="1" smtClean="0"/>
              <a:t>Sie</a:t>
            </a:r>
            <a:r>
              <a:rPr lang="en-US" b="1" dirty="0" smtClean="0"/>
              <a:t> </a:t>
            </a:r>
            <a:r>
              <a:rPr lang="en-US" b="1" dirty="0" err="1" smtClean="0"/>
              <a:t>sind</a:t>
            </a:r>
            <a:r>
              <a:rPr lang="en-US" b="1" dirty="0" smtClean="0"/>
              <a:t> also </a:t>
            </a:r>
            <a:r>
              <a:rPr lang="en-US" b="1" dirty="0" err="1" smtClean="0"/>
              <a:t>nicht</a:t>
            </a:r>
            <a:r>
              <a:rPr lang="en-US" b="1" dirty="0" smtClean="0"/>
              <a:t> </a:t>
            </a:r>
            <a:r>
              <a:rPr lang="en-US" b="1" dirty="0" err="1" smtClean="0"/>
              <a:t>mehr</a:t>
            </a:r>
            <a:r>
              <a:rPr lang="en-US" b="1" dirty="0" smtClean="0"/>
              <a:t> </a:t>
            </a:r>
            <a:r>
              <a:rPr lang="en-US" b="1" dirty="0" err="1" smtClean="0"/>
              <a:t>zwei</a:t>
            </a:r>
            <a:r>
              <a:rPr lang="en-US" b="1" dirty="0" smtClean="0"/>
              <a:t>, </a:t>
            </a:r>
            <a:r>
              <a:rPr lang="en-US" b="1" dirty="0" err="1" smtClean="0"/>
              <a:t>sondern</a:t>
            </a:r>
            <a:r>
              <a:rPr lang="en-US" b="1" dirty="0" smtClean="0"/>
              <a:t> </a:t>
            </a:r>
            <a:r>
              <a:rPr lang="en-US" b="1" dirty="0" err="1" smtClean="0"/>
              <a:t>eins</a:t>
            </a:r>
            <a:r>
              <a:rPr lang="en-US" b="1" dirty="0" smtClean="0"/>
              <a:t>.  Was </a:t>
            </a:r>
            <a:r>
              <a:rPr lang="en-US" b="1" dirty="0" err="1" smtClean="0"/>
              <a:t>Gott</a:t>
            </a:r>
            <a:r>
              <a:rPr lang="en-US" b="1" dirty="0" smtClean="0"/>
              <a:t> </a:t>
            </a:r>
            <a:r>
              <a:rPr lang="en-US" b="1" dirty="0" err="1" smtClean="0"/>
              <a:t>aber</a:t>
            </a:r>
            <a:r>
              <a:rPr lang="en-US" b="1" dirty="0" smtClean="0"/>
              <a:t> </a:t>
            </a:r>
            <a:r>
              <a:rPr lang="en-US" b="1" dirty="0" err="1" smtClean="0"/>
              <a:t>verbunden</a:t>
            </a:r>
            <a:r>
              <a:rPr lang="en-US" b="1" dirty="0" smtClean="0"/>
              <a:t> hat, das </a:t>
            </a:r>
            <a:r>
              <a:rPr lang="en-US" b="1" dirty="0" err="1" smtClean="0"/>
              <a:t>darf</a:t>
            </a:r>
            <a:r>
              <a:rPr lang="en-US" b="1" dirty="0" smtClean="0"/>
              <a:t> </a:t>
            </a:r>
            <a:r>
              <a:rPr lang="en-US" b="1" dirty="0" err="1" smtClean="0"/>
              <a:t>der</a:t>
            </a:r>
            <a:r>
              <a:rPr lang="en-US" b="1" dirty="0" smtClean="0"/>
              <a:t> </a:t>
            </a:r>
            <a:r>
              <a:rPr lang="en-US" b="1" dirty="0" err="1" smtClean="0"/>
              <a:t>Mensch</a:t>
            </a:r>
            <a:r>
              <a:rPr lang="en-US" b="1" dirty="0" smtClean="0"/>
              <a:t> </a:t>
            </a:r>
            <a:r>
              <a:rPr lang="en-US" b="1" dirty="0" err="1" smtClean="0"/>
              <a:t>nicht</a:t>
            </a:r>
            <a:r>
              <a:rPr lang="en-US" b="1" dirty="0" smtClean="0"/>
              <a:t> </a:t>
            </a:r>
            <a:r>
              <a:rPr lang="en-US" b="1" dirty="0" err="1" smtClean="0"/>
              <a:t>trennen</a:t>
            </a:r>
            <a:r>
              <a:rPr lang="en-US" b="1" dirty="0" smtClean="0"/>
              <a:t>. “							</a:t>
            </a:r>
            <a:r>
              <a:rPr lang="en-US" i="1" dirty="0" smtClean="0"/>
              <a:t>Matthew 19:4-10</a:t>
            </a:r>
          </a:p>
          <a:p>
            <a:pPr marL="0" indent="-273050" eaLnBrk="1" hangingPunct="1">
              <a:defRPr/>
            </a:pPr>
            <a:endParaRPr lang="en-GB" sz="2300" dirty="0" smtClean="0"/>
          </a:p>
        </p:txBody>
      </p:sp>
      <p:sp>
        <p:nvSpPr>
          <p:cNvPr id="5" name="Rectangle 22"/>
          <p:cNvSpPr txBox="1">
            <a:spLocks noChangeArrowheads="1"/>
          </p:cNvSpPr>
          <p:nvPr/>
        </p:nvSpPr>
        <p:spPr>
          <a:xfrm>
            <a:off x="0" y="0"/>
            <a:ext cx="9906000" cy="79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kern="0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Weltreligionen</a:t>
            </a:r>
            <a:r>
              <a:rPr lang="en-GB" sz="4000" b="1" kern="0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 und </a:t>
            </a:r>
            <a:r>
              <a:rPr lang="en-GB" sz="4000" b="1" kern="0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Ehe</a:t>
            </a:r>
            <a:endParaRPr lang="en-GB" sz="4000" b="1" kern="0" dirty="0">
              <a:solidFill>
                <a:schemeClr val="bg2">
                  <a:lumMod val="10000"/>
                </a:schemeClr>
              </a:solidFill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594600" y="6381750"/>
            <a:ext cx="2311400" cy="476250"/>
          </a:xfrm>
          <a:prstGeom prst="rect">
            <a:avLst/>
          </a:prstGeom>
          <a:noFill/>
        </p:spPr>
        <p:txBody>
          <a:bodyPr/>
          <a:lstStyle/>
          <a:p>
            <a:fld id="{450A83BD-B586-43EC-B342-7A08C6731F3A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09618" name="Rectangle 18"/>
          <p:cNvSpPr>
            <a:spLocks noChangeArrowheads="1"/>
          </p:cNvSpPr>
          <p:nvPr/>
        </p:nvSpPr>
        <p:spPr bwMode="auto">
          <a:xfrm>
            <a:off x="6463292" y="5011738"/>
            <a:ext cx="181822" cy="52540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endParaRPr lang="ko-KR" altLang="en-US" sz="280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  <a:ea typeface="굴림" pitchFamily="34" charset="-127"/>
            </a:endParaRPr>
          </a:p>
        </p:txBody>
      </p:sp>
      <p:sp>
        <p:nvSpPr>
          <p:cNvPr id="409619" name="Text Box 19"/>
          <p:cNvSpPr txBox="1">
            <a:spLocks noChangeArrowheads="1"/>
          </p:cNvSpPr>
          <p:nvPr/>
        </p:nvSpPr>
        <p:spPr bwMode="auto">
          <a:xfrm>
            <a:off x="4182533" y="4762501"/>
            <a:ext cx="1981200" cy="3667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  <a:ea typeface="MS Mincho" pitchFamily="49" charset="-128"/>
            </a:endParaRPr>
          </a:p>
        </p:txBody>
      </p:sp>
      <p:sp>
        <p:nvSpPr>
          <p:cNvPr id="28" name="Rectangle 22"/>
          <p:cNvSpPr txBox="1">
            <a:spLocks noChangeArrowheads="1"/>
          </p:cNvSpPr>
          <p:nvPr/>
        </p:nvSpPr>
        <p:spPr>
          <a:xfrm>
            <a:off x="0" y="0"/>
            <a:ext cx="9906000" cy="79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kern="0" spc="-5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Friede</a:t>
            </a:r>
            <a:r>
              <a:rPr lang="en-GB" sz="4000" b="1" kern="0" spc="-5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u. </a:t>
            </a:r>
            <a:r>
              <a:rPr lang="en-GB" sz="4000" b="1" kern="0" spc="-5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Glück</a:t>
            </a:r>
            <a:r>
              <a:rPr lang="en-GB" sz="4000" b="1" kern="0" spc="-5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in </a:t>
            </a:r>
            <a:r>
              <a:rPr lang="en-GB" sz="4000" b="1" kern="0" spc="-5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Familie</a:t>
            </a:r>
            <a:r>
              <a:rPr lang="en-GB" sz="4000" b="1" kern="0" spc="-5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u. </a:t>
            </a:r>
            <a:r>
              <a:rPr lang="en-GB" sz="4000" b="1" kern="0" spc="-5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Gesellschaft</a:t>
            </a:r>
            <a:endParaRPr lang="en-GB" sz="4000" b="1" kern="0" spc="-5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29" name="AutoShape 2"/>
          <p:cNvSpPr>
            <a:spLocks noChangeArrowheads="1"/>
          </p:cNvSpPr>
          <p:nvPr/>
        </p:nvSpPr>
        <p:spPr bwMode="auto">
          <a:xfrm rot="10800000">
            <a:off x="1098550" y="4114800"/>
            <a:ext cx="2724150" cy="1676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669 w 21600"/>
              <a:gd name="T13" fmla="*/ 5669 h 21600"/>
              <a:gd name="T14" fmla="*/ 15931 w 21600"/>
              <a:gd name="T15" fmla="*/ 159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737" y="21600"/>
                </a:lnTo>
                <a:lnTo>
                  <a:pt x="13863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008080"/>
              </a:gs>
              <a:gs pos="100000">
                <a:srgbClr val="CC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1593850" y="4205287"/>
            <a:ext cx="173355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b="1" i="1" dirty="0" err="1" smtClean="0">
                <a:solidFill>
                  <a:srgbClr val="FFFFFF"/>
                </a:solidFill>
              </a:rPr>
              <a:t>Familien</a:t>
            </a:r>
            <a:r>
              <a:rPr lang="en-GB" b="1" i="1" dirty="0" smtClean="0">
                <a:solidFill>
                  <a:srgbClr val="FFFFFF"/>
                </a:solidFill>
              </a:rPr>
              <a:t> </a:t>
            </a:r>
            <a:r>
              <a:rPr lang="en-GB" sz="2000" b="1" i="1" dirty="0" err="1" smtClean="0">
                <a:solidFill>
                  <a:schemeClr val="accent1"/>
                </a:solidFill>
              </a:rPr>
              <a:t>Gesellschaft</a:t>
            </a:r>
            <a:endParaRPr lang="en-GB" sz="2000" b="1" i="1" dirty="0">
              <a:solidFill>
                <a:schemeClr val="accent1"/>
              </a:solidFill>
            </a:endParaRPr>
          </a:p>
          <a:p>
            <a:pPr algn="ctr" eaLnBrk="0" hangingPunct="0"/>
            <a:r>
              <a:rPr lang="en-GB" sz="2800" b="1" i="1" dirty="0">
                <a:solidFill>
                  <a:srgbClr val="990099"/>
                </a:solidFill>
              </a:rPr>
              <a:t>Nation</a:t>
            </a:r>
          </a:p>
          <a:p>
            <a:pPr algn="ctr" eaLnBrk="0" hangingPunct="0"/>
            <a:r>
              <a:rPr lang="en-GB" sz="3200" b="1" i="1" dirty="0" smtClean="0">
                <a:solidFill>
                  <a:srgbClr val="333399"/>
                </a:solidFill>
              </a:rPr>
              <a:t>Welt</a:t>
            </a:r>
            <a:endParaRPr lang="en-GB" sz="4000" b="1" i="1" dirty="0">
              <a:solidFill>
                <a:srgbClr val="333399"/>
              </a:solidFill>
            </a:endParaRPr>
          </a:p>
        </p:txBody>
      </p:sp>
      <p:sp>
        <p:nvSpPr>
          <p:cNvPr id="31" name="AutoShape 45"/>
          <p:cNvSpPr>
            <a:spLocks noChangeAspect="1" noChangeArrowheads="1"/>
          </p:cNvSpPr>
          <p:nvPr/>
        </p:nvSpPr>
        <p:spPr bwMode="auto">
          <a:xfrm>
            <a:off x="1560512" y="2009775"/>
            <a:ext cx="1849438" cy="1706562"/>
          </a:xfrm>
          <a:prstGeom prst="diamond">
            <a:avLst/>
          </a:prstGeom>
          <a:gradFill rotWithShape="0">
            <a:gsLst>
              <a:gs pos="0">
                <a:srgbClr val="5D64FF"/>
              </a:gs>
              <a:gs pos="100000">
                <a:srgbClr val="33CCCC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/>
          </a:p>
        </p:txBody>
      </p:sp>
      <p:sp>
        <p:nvSpPr>
          <p:cNvPr id="32" name="Oval 46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685800" y="2408237"/>
            <a:ext cx="1204912" cy="850900"/>
          </a:xfrm>
          <a:prstGeom prst="ellipse">
            <a:avLst/>
          </a:prstGeom>
          <a:solidFill>
            <a:srgbClr val="3333CC"/>
          </a:solidFill>
          <a:ln w="25400" algn="ctr">
            <a:solidFill>
              <a:srgbClr val="CC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2000" b="1" dirty="0" err="1" smtClean="0">
                <a:solidFill>
                  <a:srgbClr val="FFFFCC"/>
                </a:solidFill>
              </a:rPr>
              <a:t>Ehemann</a:t>
            </a:r>
            <a:endParaRPr lang="en-GB" sz="2000" b="1" dirty="0">
              <a:solidFill>
                <a:srgbClr val="FFFFCC"/>
              </a:solidFill>
            </a:endParaRPr>
          </a:p>
        </p:txBody>
      </p:sp>
      <p:sp>
        <p:nvSpPr>
          <p:cNvPr id="33" name="Oval 47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162300" y="2436812"/>
            <a:ext cx="1122362" cy="792163"/>
          </a:xfrm>
          <a:prstGeom prst="ellipse">
            <a:avLst/>
          </a:prstGeom>
          <a:solidFill>
            <a:srgbClr val="2EBBB8"/>
          </a:solidFill>
          <a:ln w="25400" algn="ctr">
            <a:solidFill>
              <a:srgbClr val="CC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2000" b="1" dirty="0" err="1" smtClean="0">
                <a:solidFill>
                  <a:srgbClr val="FFFFCC"/>
                </a:solidFill>
              </a:rPr>
              <a:t>Ehefrau</a:t>
            </a:r>
            <a:endParaRPr lang="en-GB" sz="2000" b="1" dirty="0">
              <a:solidFill>
                <a:srgbClr val="FFFFCC"/>
              </a:solidFill>
            </a:endParaRPr>
          </a:p>
        </p:txBody>
      </p:sp>
      <p:sp>
        <p:nvSpPr>
          <p:cNvPr id="38" name="Oval 48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773237" y="1493837"/>
            <a:ext cx="1454150" cy="792163"/>
          </a:xfrm>
          <a:prstGeom prst="ellipse">
            <a:avLst/>
          </a:prstGeom>
          <a:solidFill>
            <a:srgbClr val="CCFFFF"/>
          </a:solidFill>
          <a:ln w="28575" algn="ctr">
            <a:solidFill>
              <a:srgbClr val="333399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2800" b="1" dirty="0" err="1" smtClean="0">
                <a:solidFill>
                  <a:srgbClr val="003399"/>
                </a:solidFill>
              </a:rPr>
              <a:t>Gott</a:t>
            </a:r>
            <a:endParaRPr lang="en-GB" sz="2800" b="1" dirty="0">
              <a:solidFill>
                <a:srgbClr val="003399"/>
              </a:solidFill>
            </a:endParaRPr>
          </a:p>
        </p:txBody>
      </p:sp>
      <p:sp>
        <p:nvSpPr>
          <p:cNvPr id="39" name="Oval 52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741487" y="3429000"/>
            <a:ext cx="1452563" cy="792162"/>
          </a:xfrm>
          <a:prstGeom prst="ellipse">
            <a:avLst/>
          </a:prstGeom>
          <a:solidFill>
            <a:srgbClr val="FFCCCC"/>
          </a:solidFill>
          <a:ln w="28575" algn="ctr">
            <a:solidFill>
              <a:srgbClr val="333399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 b="1">
              <a:solidFill>
                <a:srgbClr val="FFFFCC"/>
              </a:solidFill>
            </a:endParaRPr>
          </a:p>
        </p:txBody>
      </p:sp>
      <p:sp>
        <p:nvSpPr>
          <p:cNvPr id="40" name="Text Box 53"/>
          <p:cNvSpPr txBox="1">
            <a:spLocks noChangeArrowheads="1"/>
          </p:cNvSpPr>
          <p:nvPr/>
        </p:nvSpPr>
        <p:spPr bwMode="auto">
          <a:xfrm>
            <a:off x="1511300" y="3657600"/>
            <a:ext cx="18986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en-GB" sz="2400" b="1" dirty="0" smtClean="0">
                <a:solidFill>
                  <a:srgbClr val="333399"/>
                </a:solidFill>
              </a:rPr>
              <a:t>Kinder</a:t>
            </a:r>
            <a:endParaRPr lang="en-GB" sz="2400" b="1" dirty="0">
              <a:solidFill>
                <a:srgbClr val="333399"/>
              </a:solidFill>
            </a:endParaRPr>
          </a:p>
        </p:txBody>
      </p:sp>
      <p:sp>
        <p:nvSpPr>
          <p:cNvPr id="41" name="Oval 54"/>
          <p:cNvSpPr>
            <a:spLocks noChangeArrowheads="1"/>
          </p:cNvSpPr>
          <p:nvPr/>
        </p:nvSpPr>
        <p:spPr bwMode="auto">
          <a:xfrm>
            <a:off x="2206625" y="2698750"/>
            <a:ext cx="542925" cy="273050"/>
          </a:xfrm>
          <a:prstGeom prst="ellipse">
            <a:avLst/>
          </a:prstGeom>
          <a:solidFill>
            <a:srgbClr val="D6009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/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 rot="5400000">
            <a:off x="2097087" y="2017713"/>
            <a:ext cx="809625" cy="1651000"/>
            <a:chOff x="2016" y="1824"/>
            <a:chExt cx="635" cy="909"/>
          </a:xfrm>
        </p:grpSpPr>
        <p:sp>
          <p:nvSpPr>
            <p:cNvPr id="43" name="Freeform 56"/>
            <p:cNvSpPr>
              <a:spLocks/>
            </p:cNvSpPr>
            <p:nvPr/>
          </p:nvSpPr>
          <p:spPr bwMode="auto">
            <a:xfrm>
              <a:off x="2016" y="1826"/>
              <a:ext cx="203" cy="899"/>
            </a:xfrm>
            <a:custGeom>
              <a:avLst/>
              <a:gdLst/>
              <a:ahLst/>
              <a:cxnLst>
                <a:cxn ang="0">
                  <a:pos x="128" y="182"/>
                </a:cxn>
                <a:cxn ang="0">
                  <a:pos x="112" y="262"/>
                </a:cxn>
                <a:cxn ang="0">
                  <a:pos x="101" y="299"/>
                </a:cxn>
                <a:cxn ang="0">
                  <a:pos x="101" y="342"/>
                </a:cxn>
                <a:cxn ang="0">
                  <a:pos x="96" y="428"/>
                </a:cxn>
                <a:cxn ang="0">
                  <a:pos x="96" y="508"/>
                </a:cxn>
                <a:cxn ang="0">
                  <a:pos x="96" y="556"/>
                </a:cxn>
                <a:cxn ang="0">
                  <a:pos x="107" y="604"/>
                </a:cxn>
                <a:cxn ang="0">
                  <a:pos x="112" y="652"/>
                </a:cxn>
                <a:cxn ang="0">
                  <a:pos x="123" y="700"/>
                </a:cxn>
                <a:cxn ang="0">
                  <a:pos x="133" y="748"/>
                </a:cxn>
                <a:cxn ang="0">
                  <a:pos x="149" y="791"/>
                </a:cxn>
                <a:cxn ang="0">
                  <a:pos x="165" y="834"/>
                </a:cxn>
                <a:cxn ang="0">
                  <a:pos x="181" y="877"/>
                </a:cxn>
                <a:cxn ang="0">
                  <a:pos x="133" y="898"/>
                </a:cxn>
                <a:cxn ang="0">
                  <a:pos x="117" y="855"/>
                </a:cxn>
                <a:cxn ang="0">
                  <a:pos x="101" y="807"/>
                </a:cxn>
                <a:cxn ang="0">
                  <a:pos x="85" y="759"/>
                </a:cxn>
                <a:cxn ang="0">
                  <a:pos x="69" y="711"/>
                </a:cxn>
                <a:cxn ang="0">
                  <a:pos x="59" y="663"/>
                </a:cxn>
                <a:cxn ang="0">
                  <a:pos x="53" y="615"/>
                </a:cxn>
                <a:cxn ang="0">
                  <a:pos x="48" y="561"/>
                </a:cxn>
                <a:cxn ang="0">
                  <a:pos x="43" y="513"/>
                </a:cxn>
                <a:cxn ang="0">
                  <a:pos x="37" y="470"/>
                </a:cxn>
                <a:cxn ang="0">
                  <a:pos x="43" y="422"/>
                </a:cxn>
                <a:cxn ang="0">
                  <a:pos x="48" y="337"/>
                </a:cxn>
                <a:cxn ang="0">
                  <a:pos x="53" y="294"/>
                </a:cxn>
                <a:cxn ang="0">
                  <a:pos x="59" y="251"/>
                </a:cxn>
                <a:cxn ang="0">
                  <a:pos x="80" y="166"/>
                </a:cxn>
                <a:cxn ang="0">
                  <a:pos x="0" y="144"/>
                </a:cxn>
                <a:cxn ang="0">
                  <a:pos x="160" y="0"/>
                </a:cxn>
                <a:cxn ang="0">
                  <a:pos x="203" y="208"/>
                </a:cxn>
                <a:cxn ang="0">
                  <a:pos x="128" y="182"/>
                </a:cxn>
              </a:cxnLst>
              <a:rect l="0" t="0" r="r" b="b"/>
              <a:pathLst>
                <a:path w="203" h="898">
                  <a:moveTo>
                    <a:pt x="128" y="182"/>
                  </a:moveTo>
                  <a:lnTo>
                    <a:pt x="112" y="262"/>
                  </a:lnTo>
                  <a:lnTo>
                    <a:pt x="101" y="299"/>
                  </a:lnTo>
                  <a:lnTo>
                    <a:pt x="101" y="342"/>
                  </a:lnTo>
                  <a:lnTo>
                    <a:pt x="96" y="428"/>
                  </a:lnTo>
                  <a:lnTo>
                    <a:pt x="96" y="508"/>
                  </a:lnTo>
                  <a:lnTo>
                    <a:pt x="96" y="556"/>
                  </a:lnTo>
                  <a:lnTo>
                    <a:pt x="107" y="604"/>
                  </a:lnTo>
                  <a:lnTo>
                    <a:pt x="112" y="652"/>
                  </a:lnTo>
                  <a:lnTo>
                    <a:pt x="123" y="700"/>
                  </a:lnTo>
                  <a:lnTo>
                    <a:pt x="133" y="748"/>
                  </a:lnTo>
                  <a:lnTo>
                    <a:pt x="149" y="791"/>
                  </a:lnTo>
                  <a:lnTo>
                    <a:pt x="165" y="834"/>
                  </a:lnTo>
                  <a:lnTo>
                    <a:pt x="181" y="877"/>
                  </a:lnTo>
                  <a:lnTo>
                    <a:pt x="133" y="898"/>
                  </a:lnTo>
                  <a:lnTo>
                    <a:pt x="117" y="855"/>
                  </a:lnTo>
                  <a:lnTo>
                    <a:pt x="101" y="807"/>
                  </a:lnTo>
                  <a:lnTo>
                    <a:pt x="85" y="759"/>
                  </a:lnTo>
                  <a:lnTo>
                    <a:pt x="69" y="711"/>
                  </a:lnTo>
                  <a:lnTo>
                    <a:pt x="59" y="663"/>
                  </a:lnTo>
                  <a:lnTo>
                    <a:pt x="53" y="615"/>
                  </a:lnTo>
                  <a:lnTo>
                    <a:pt x="48" y="561"/>
                  </a:lnTo>
                  <a:lnTo>
                    <a:pt x="43" y="513"/>
                  </a:lnTo>
                  <a:lnTo>
                    <a:pt x="37" y="470"/>
                  </a:lnTo>
                  <a:lnTo>
                    <a:pt x="43" y="422"/>
                  </a:lnTo>
                  <a:lnTo>
                    <a:pt x="48" y="337"/>
                  </a:lnTo>
                  <a:lnTo>
                    <a:pt x="53" y="294"/>
                  </a:lnTo>
                  <a:lnTo>
                    <a:pt x="59" y="251"/>
                  </a:lnTo>
                  <a:lnTo>
                    <a:pt x="80" y="166"/>
                  </a:lnTo>
                  <a:lnTo>
                    <a:pt x="0" y="144"/>
                  </a:lnTo>
                  <a:lnTo>
                    <a:pt x="160" y="0"/>
                  </a:lnTo>
                  <a:lnTo>
                    <a:pt x="203" y="208"/>
                  </a:lnTo>
                  <a:lnTo>
                    <a:pt x="128" y="182"/>
                  </a:lnTo>
                  <a:close/>
                </a:path>
              </a:pathLst>
            </a:custGeom>
            <a:solidFill>
              <a:srgbClr val="80008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endParaRPr lang="en-GB"/>
            </a:p>
          </p:txBody>
        </p:sp>
        <p:sp>
          <p:nvSpPr>
            <p:cNvPr id="44" name="Freeform 57"/>
            <p:cNvSpPr>
              <a:spLocks/>
            </p:cNvSpPr>
            <p:nvPr/>
          </p:nvSpPr>
          <p:spPr bwMode="auto">
            <a:xfrm>
              <a:off x="2448" y="1838"/>
              <a:ext cx="203" cy="898"/>
            </a:xfrm>
            <a:custGeom>
              <a:avLst/>
              <a:gdLst/>
              <a:ahLst/>
              <a:cxnLst>
                <a:cxn ang="0">
                  <a:pos x="75" y="716"/>
                </a:cxn>
                <a:cxn ang="0">
                  <a:pos x="96" y="636"/>
                </a:cxn>
                <a:cxn ang="0">
                  <a:pos x="101" y="593"/>
                </a:cxn>
                <a:cxn ang="0">
                  <a:pos x="107" y="556"/>
                </a:cxn>
                <a:cxn ang="0">
                  <a:pos x="112" y="470"/>
                </a:cxn>
                <a:cxn ang="0">
                  <a:pos x="112" y="390"/>
                </a:cxn>
                <a:cxn ang="0">
                  <a:pos x="107" y="337"/>
                </a:cxn>
                <a:cxn ang="0">
                  <a:pos x="101" y="288"/>
                </a:cxn>
                <a:cxn ang="0">
                  <a:pos x="91" y="246"/>
                </a:cxn>
                <a:cxn ang="0">
                  <a:pos x="80" y="198"/>
                </a:cxn>
                <a:cxn ang="0">
                  <a:pos x="69" y="149"/>
                </a:cxn>
                <a:cxn ang="0">
                  <a:pos x="53" y="107"/>
                </a:cxn>
                <a:cxn ang="0">
                  <a:pos x="37" y="64"/>
                </a:cxn>
                <a:cxn ang="0">
                  <a:pos x="21" y="21"/>
                </a:cxn>
                <a:cxn ang="0">
                  <a:pos x="69" y="0"/>
                </a:cxn>
                <a:cxn ang="0">
                  <a:pos x="85" y="43"/>
                </a:cxn>
                <a:cxn ang="0">
                  <a:pos x="107" y="91"/>
                </a:cxn>
                <a:cxn ang="0">
                  <a:pos x="123" y="133"/>
                </a:cxn>
                <a:cxn ang="0">
                  <a:pos x="133" y="182"/>
                </a:cxn>
                <a:cxn ang="0">
                  <a:pos x="144" y="235"/>
                </a:cxn>
                <a:cxn ang="0">
                  <a:pos x="155" y="283"/>
                </a:cxn>
                <a:cxn ang="0">
                  <a:pos x="160" y="331"/>
                </a:cxn>
                <a:cxn ang="0">
                  <a:pos x="165" y="385"/>
                </a:cxn>
                <a:cxn ang="0">
                  <a:pos x="165" y="428"/>
                </a:cxn>
                <a:cxn ang="0">
                  <a:pos x="165" y="476"/>
                </a:cxn>
                <a:cxn ang="0">
                  <a:pos x="160" y="561"/>
                </a:cxn>
                <a:cxn ang="0">
                  <a:pos x="155" y="604"/>
                </a:cxn>
                <a:cxn ang="0">
                  <a:pos x="144" y="647"/>
                </a:cxn>
                <a:cxn ang="0">
                  <a:pos x="128" y="732"/>
                </a:cxn>
                <a:cxn ang="0">
                  <a:pos x="203" y="754"/>
                </a:cxn>
                <a:cxn ang="0">
                  <a:pos x="48" y="898"/>
                </a:cxn>
                <a:cxn ang="0">
                  <a:pos x="0" y="690"/>
                </a:cxn>
                <a:cxn ang="0">
                  <a:pos x="75" y="716"/>
                </a:cxn>
              </a:cxnLst>
              <a:rect l="0" t="0" r="r" b="b"/>
              <a:pathLst>
                <a:path w="203" h="898">
                  <a:moveTo>
                    <a:pt x="75" y="716"/>
                  </a:moveTo>
                  <a:lnTo>
                    <a:pt x="96" y="636"/>
                  </a:lnTo>
                  <a:lnTo>
                    <a:pt x="101" y="593"/>
                  </a:lnTo>
                  <a:lnTo>
                    <a:pt x="107" y="556"/>
                  </a:lnTo>
                  <a:lnTo>
                    <a:pt x="112" y="470"/>
                  </a:lnTo>
                  <a:lnTo>
                    <a:pt x="112" y="390"/>
                  </a:lnTo>
                  <a:lnTo>
                    <a:pt x="107" y="337"/>
                  </a:lnTo>
                  <a:lnTo>
                    <a:pt x="101" y="288"/>
                  </a:lnTo>
                  <a:lnTo>
                    <a:pt x="91" y="246"/>
                  </a:lnTo>
                  <a:lnTo>
                    <a:pt x="80" y="198"/>
                  </a:lnTo>
                  <a:lnTo>
                    <a:pt x="69" y="149"/>
                  </a:lnTo>
                  <a:lnTo>
                    <a:pt x="53" y="107"/>
                  </a:lnTo>
                  <a:lnTo>
                    <a:pt x="37" y="64"/>
                  </a:lnTo>
                  <a:lnTo>
                    <a:pt x="21" y="21"/>
                  </a:lnTo>
                  <a:lnTo>
                    <a:pt x="69" y="0"/>
                  </a:lnTo>
                  <a:lnTo>
                    <a:pt x="85" y="43"/>
                  </a:lnTo>
                  <a:lnTo>
                    <a:pt x="107" y="91"/>
                  </a:lnTo>
                  <a:lnTo>
                    <a:pt x="123" y="133"/>
                  </a:lnTo>
                  <a:lnTo>
                    <a:pt x="133" y="182"/>
                  </a:lnTo>
                  <a:lnTo>
                    <a:pt x="144" y="235"/>
                  </a:lnTo>
                  <a:lnTo>
                    <a:pt x="155" y="283"/>
                  </a:lnTo>
                  <a:lnTo>
                    <a:pt x="160" y="331"/>
                  </a:lnTo>
                  <a:lnTo>
                    <a:pt x="165" y="385"/>
                  </a:lnTo>
                  <a:lnTo>
                    <a:pt x="165" y="428"/>
                  </a:lnTo>
                  <a:lnTo>
                    <a:pt x="165" y="476"/>
                  </a:lnTo>
                  <a:lnTo>
                    <a:pt x="160" y="561"/>
                  </a:lnTo>
                  <a:lnTo>
                    <a:pt x="155" y="604"/>
                  </a:lnTo>
                  <a:lnTo>
                    <a:pt x="144" y="647"/>
                  </a:lnTo>
                  <a:lnTo>
                    <a:pt x="128" y="732"/>
                  </a:lnTo>
                  <a:lnTo>
                    <a:pt x="203" y="754"/>
                  </a:lnTo>
                  <a:lnTo>
                    <a:pt x="48" y="898"/>
                  </a:lnTo>
                  <a:lnTo>
                    <a:pt x="0" y="690"/>
                  </a:lnTo>
                  <a:lnTo>
                    <a:pt x="75" y="716"/>
                  </a:lnTo>
                  <a:close/>
                </a:path>
              </a:pathLst>
            </a:custGeom>
            <a:solidFill>
              <a:srgbClr val="80008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endParaRPr lang="en-GB"/>
            </a:p>
          </p:txBody>
        </p:sp>
      </p:grp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4572000" y="4114800"/>
            <a:ext cx="4680000" cy="212407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GB" sz="44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Die FAMILIE</a:t>
            </a:r>
            <a:endParaRPr lang="en-GB" sz="44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algn="ctr" eaLnBrk="0" hangingPunct="0">
              <a:defRPr/>
            </a:pPr>
            <a:r>
              <a:rPr lang="en-GB" sz="44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GB" sz="44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ist</a:t>
            </a:r>
            <a:r>
              <a:rPr lang="en-GB" sz="44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GB" sz="44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der</a:t>
            </a:r>
            <a:r>
              <a:rPr lang="en-GB" sz="44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endParaRPr lang="en-GB" sz="44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algn="ctr" eaLnBrk="0" hangingPunct="0">
              <a:defRPr/>
            </a:pPr>
            <a:r>
              <a:rPr lang="en-GB" sz="44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‘</a:t>
            </a:r>
            <a:r>
              <a:rPr lang="en-GB" sz="44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Grundbaustein</a:t>
            </a:r>
            <a:r>
              <a:rPr lang="en-GB" sz="44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’</a:t>
            </a:r>
            <a:endParaRPr lang="en-GB" sz="44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20" name="Picture 19" descr="MonkeyBusiness-fotolia.c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021316"/>
            <a:ext cx="4678326" cy="311888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36" name="AutoShape 40"/>
          <p:cNvSpPr>
            <a:spLocks noChangeArrowheads="1"/>
          </p:cNvSpPr>
          <p:nvPr/>
        </p:nvSpPr>
        <p:spPr bwMode="auto">
          <a:xfrm>
            <a:off x="5867400" y="1371600"/>
            <a:ext cx="2971800" cy="838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de-DE" sz="380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5843" name="AutoShape 2"/>
          <p:cNvSpPr>
            <a:spLocks noChangeArrowheads="1"/>
          </p:cNvSpPr>
          <p:nvPr/>
        </p:nvSpPr>
        <p:spPr bwMode="auto">
          <a:xfrm rot="10800000">
            <a:off x="990600" y="4678363"/>
            <a:ext cx="2724150" cy="1676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669 w 21600"/>
              <a:gd name="T13" fmla="*/ 5669 h 21600"/>
              <a:gd name="T14" fmla="*/ 15931 w 21600"/>
              <a:gd name="T15" fmla="*/ 159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737" y="21600"/>
                </a:lnTo>
                <a:lnTo>
                  <a:pt x="13863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008080"/>
              </a:gs>
              <a:gs pos="100000">
                <a:srgbClr val="CC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1485900" y="4768850"/>
            <a:ext cx="173355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b="1" i="1" dirty="0" err="1" smtClean="0">
                <a:solidFill>
                  <a:srgbClr val="FFFFFF"/>
                </a:solidFill>
              </a:rPr>
              <a:t>Familien</a:t>
            </a:r>
            <a:r>
              <a:rPr lang="en-GB" b="1" i="1" dirty="0" smtClean="0">
                <a:solidFill>
                  <a:srgbClr val="FFFFFF"/>
                </a:solidFill>
              </a:rPr>
              <a:t> </a:t>
            </a:r>
            <a:r>
              <a:rPr lang="en-GB" sz="2000" b="1" i="1" dirty="0" err="1" smtClean="0">
                <a:solidFill>
                  <a:schemeClr val="accent1"/>
                </a:solidFill>
              </a:rPr>
              <a:t>Gesellschaft</a:t>
            </a:r>
            <a:endParaRPr lang="en-GB" sz="2000" b="1" i="1" dirty="0">
              <a:solidFill>
                <a:schemeClr val="accent1"/>
              </a:solidFill>
            </a:endParaRPr>
          </a:p>
          <a:p>
            <a:pPr algn="ctr" eaLnBrk="0" hangingPunct="0"/>
            <a:r>
              <a:rPr lang="en-GB" sz="2800" b="1" i="1" dirty="0">
                <a:solidFill>
                  <a:srgbClr val="990099"/>
                </a:solidFill>
              </a:rPr>
              <a:t>Nation</a:t>
            </a:r>
          </a:p>
          <a:p>
            <a:pPr algn="ctr" eaLnBrk="0" hangingPunct="0"/>
            <a:r>
              <a:rPr lang="en-GB" sz="3200" b="1" i="1" dirty="0" smtClean="0">
                <a:solidFill>
                  <a:srgbClr val="333399"/>
                </a:solidFill>
              </a:rPr>
              <a:t>Welt</a:t>
            </a:r>
            <a:endParaRPr lang="en-GB" sz="4000" b="1" i="1" dirty="0">
              <a:solidFill>
                <a:srgbClr val="333399"/>
              </a:solidFill>
            </a:endParaRPr>
          </a:p>
        </p:txBody>
      </p:sp>
      <p:sp>
        <p:nvSpPr>
          <p:cNvPr id="157725" name="Text Box 29"/>
          <p:cNvSpPr txBox="1">
            <a:spLocks noChangeArrowheads="1"/>
          </p:cNvSpPr>
          <p:nvPr/>
        </p:nvSpPr>
        <p:spPr bwMode="auto">
          <a:xfrm>
            <a:off x="5200650" y="2986088"/>
            <a:ext cx="42926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38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Wahre</a:t>
            </a:r>
            <a:r>
              <a:rPr lang="en-GB" sz="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38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Liebe</a:t>
            </a:r>
            <a:endParaRPr lang="en-GB" sz="3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7726" name="Text Box 30"/>
          <p:cNvSpPr txBox="1">
            <a:spLocks noChangeArrowheads="1"/>
          </p:cNvSpPr>
          <p:nvPr/>
        </p:nvSpPr>
        <p:spPr bwMode="auto">
          <a:xfrm>
            <a:off x="5200650" y="4068763"/>
            <a:ext cx="42926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38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Wahres</a:t>
            </a:r>
            <a:r>
              <a:rPr lang="en-GB" sz="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38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Leben</a:t>
            </a:r>
            <a:endParaRPr lang="en-GB" sz="3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7727" name="Text Box 31"/>
          <p:cNvSpPr txBox="1">
            <a:spLocks noChangeArrowheads="1"/>
          </p:cNvSpPr>
          <p:nvPr/>
        </p:nvSpPr>
        <p:spPr bwMode="auto">
          <a:xfrm>
            <a:off x="5200650" y="5256213"/>
            <a:ext cx="42926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38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Wahre</a:t>
            </a:r>
            <a:r>
              <a:rPr lang="en-GB" sz="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38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Linie</a:t>
            </a:r>
            <a:endParaRPr lang="en-GB" sz="3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7728" name="Line 32"/>
          <p:cNvSpPr>
            <a:spLocks noChangeShapeType="1"/>
          </p:cNvSpPr>
          <p:nvPr/>
        </p:nvSpPr>
        <p:spPr bwMode="auto">
          <a:xfrm>
            <a:off x="4292600" y="3382963"/>
            <a:ext cx="1651000" cy="0"/>
          </a:xfrm>
          <a:prstGeom prst="line">
            <a:avLst/>
          </a:prstGeom>
          <a:noFill/>
          <a:ln w="127000" cap="rnd">
            <a:solidFill>
              <a:srgbClr val="333399"/>
            </a:solidFill>
            <a:prstDash val="sysDot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157730" name="Line 34"/>
          <p:cNvSpPr>
            <a:spLocks noChangeShapeType="1"/>
          </p:cNvSpPr>
          <p:nvPr/>
        </p:nvSpPr>
        <p:spPr bwMode="auto">
          <a:xfrm>
            <a:off x="3467100" y="5592763"/>
            <a:ext cx="2146300" cy="0"/>
          </a:xfrm>
          <a:prstGeom prst="line">
            <a:avLst/>
          </a:prstGeom>
          <a:noFill/>
          <a:ln w="127000" cap="rnd">
            <a:solidFill>
              <a:srgbClr val="333399"/>
            </a:solidFill>
            <a:prstDash val="sysDot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157731" name="AutoShape 35"/>
          <p:cNvSpPr>
            <a:spLocks noChangeArrowheads="1"/>
          </p:cNvSpPr>
          <p:nvPr/>
        </p:nvSpPr>
        <p:spPr bwMode="auto">
          <a:xfrm>
            <a:off x="6934200" y="2468563"/>
            <a:ext cx="8255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3">
              <a:lumMod val="75000"/>
            </a:schemeClr>
          </a:solidFill>
          <a:ln w="25400">
            <a:solidFill>
              <a:srgbClr val="9933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endParaRPr lang="de-DE"/>
          </a:p>
        </p:txBody>
      </p:sp>
      <p:sp>
        <p:nvSpPr>
          <p:cNvPr id="157732" name="AutoShape 36"/>
          <p:cNvSpPr>
            <a:spLocks noChangeArrowheads="1"/>
          </p:cNvSpPr>
          <p:nvPr/>
        </p:nvSpPr>
        <p:spPr bwMode="auto">
          <a:xfrm>
            <a:off x="6934200" y="3611563"/>
            <a:ext cx="8255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3">
              <a:lumMod val="75000"/>
            </a:schemeClr>
          </a:solidFill>
          <a:ln w="25400">
            <a:solidFill>
              <a:srgbClr val="9933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endParaRPr lang="de-DE"/>
          </a:p>
        </p:txBody>
      </p:sp>
      <p:sp>
        <p:nvSpPr>
          <p:cNvPr id="157733" name="AutoShape 37"/>
          <p:cNvSpPr>
            <a:spLocks noChangeArrowheads="1"/>
          </p:cNvSpPr>
          <p:nvPr/>
        </p:nvSpPr>
        <p:spPr bwMode="auto">
          <a:xfrm>
            <a:off x="6934200" y="4754563"/>
            <a:ext cx="8255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3">
              <a:lumMod val="75000"/>
            </a:schemeClr>
          </a:solidFill>
          <a:ln w="25400">
            <a:solidFill>
              <a:srgbClr val="9933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endParaRPr lang="de-DE"/>
          </a:p>
        </p:txBody>
      </p:sp>
      <p:sp>
        <p:nvSpPr>
          <p:cNvPr id="157735" name="Text Box 39"/>
          <p:cNvSpPr txBox="1">
            <a:spLocks noChangeArrowheads="1"/>
          </p:cNvSpPr>
          <p:nvPr/>
        </p:nvSpPr>
        <p:spPr bwMode="auto">
          <a:xfrm>
            <a:off x="5232400" y="1447800"/>
            <a:ext cx="429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4000" b="1" dirty="0" err="1" smtClean="0">
                <a:solidFill>
                  <a:srgbClr val="333399"/>
                </a:solidFill>
                <a:latin typeface="+mj-lt"/>
              </a:rPr>
              <a:t>Gottes</a:t>
            </a:r>
            <a:r>
              <a:rPr lang="en-GB" sz="4000" b="1" dirty="0" smtClean="0">
                <a:solidFill>
                  <a:srgbClr val="333399"/>
                </a:solidFill>
                <a:latin typeface="+mj-lt"/>
              </a:rPr>
              <a:t> </a:t>
            </a:r>
            <a:r>
              <a:rPr lang="en-GB" sz="4000" b="1" dirty="0" err="1" smtClean="0">
                <a:solidFill>
                  <a:srgbClr val="333399"/>
                </a:solidFill>
                <a:latin typeface="+mj-lt"/>
              </a:rPr>
              <a:t>Liebe</a:t>
            </a:r>
            <a:endParaRPr lang="en-GB" sz="4000" b="1" dirty="0">
              <a:solidFill>
                <a:srgbClr val="333399"/>
              </a:solidFill>
              <a:latin typeface="+mj-lt"/>
            </a:endParaRPr>
          </a:p>
        </p:txBody>
      </p:sp>
      <p:sp>
        <p:nvSpPr>
          <p:cNvPr id="35856" name="AutoShape 58"/>
          <p:cNvSpPr>
            <a:spLocks noChangeAspect="1" noChangeArrowheads="1"/>
          </p:cNvSpPr>
          <p:nvPr/>
        </p:nvSpPr>
        <p:spPr bwMode="auto">
          <a:xfrm>
            <a:off x="1403350" y="2573338"/>
            <a:ext cx="1849438" cy="1706562"/>
          </a:xfrm>
          <a:prstGeom prst="diamond">
            <a:avLst/>
          </a:prstGeom>
          <a:gradFill rotWithShape="0">
            <a:gsLst>
              <a:gs pos="0">
                <a:srgbClr val="5D64FF"/>
              </a:gs>
              <a:gs pos="100000">
                <a:srgbClr val="33CCCC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3333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de-DE"/>
          </a:p>
        </p:txBody>
      </p:sp>
      <p:sp>
        <p:nvSpPr>
          <p:cNvPr id="35857" name="Oval 59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12750" y="2949575"/>
            <a:ext cx="1320800" cy="931863"/>
          </a:xfrm>
          <a:prstGeom prst="ellipse">
            <a:avLst/>
          </a:prstGeom>
          <a:solidFill>
            <a:srgbClr val="3333CC"/>
          </a:solidFill>
          <a:ln w="25400" algn="ctr">
            <a:solidFill>
              <a:srgbClr val="CC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2000" b="1" dirty="0" err="1" smtClean="0">
                <a:solidFill>
                  <a:srgbClr val="FFFFCC"/>
                </a:solidFill>
              </a:rPr>
              <a:t>Ehemann</a:t>
            </a:r>
            <a:endParaRPr lang="en-GB" sz="2000" b="1" dirty="0">
              <a:solidFill>
                <a:srgbClr val="FFFFCC"/>
              </a:solidFill>
            </a:endParaRPr>
          </a:p>
        </p:txBody>
      </p:sp>
      <p:sp>
        <p:nvSpPr>
          <p:cNvPr id="35858" name="Oval 60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005138" y="3000375"/>
            <a:ext cx="1122362" cy="792163"/>
          </a:xfrm>
          <a:prstGeom prst="ellipse">
            <a:avLst/>
          </a:prstGeom>
          <a:solidFill>
            <a:srgbClr val="2EBBB8"/>
          </a:solidFill>
          <a:ln w="25400" algn="ctr">
            <a:solidFill>
              <a:srgbClr val="CC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2000" b="1" dirty="0" err="1" smtClean="0">
                <a:solidFill>
                  <a:srgbClr val="FFFFCC"/>
                </a:solidFill>
              </a:rPr>
              <a:t>Ehefrau</a:t>
            </a:r>
            <a:endParaRPr lang="en-GB" sz="2000" b="1" dirty="0">
              <a:solidFill>
                <a:srgbClr val="FFFFCC"/>
              </a:solidFill>
            </a:endParaRPr>
          </a:p>
        </p:txBody>
      </p:sp>
      <p:sp>
        <p:nvSpPr>
          <p:cNvPr id="35859" name="Oval 61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604963" y="2057400"/>
            <a:ext cx="1452562" cy="792163"/>
          </a:xfrm>
          <a:prstGeom prst="ellipse">
            <a:avLst/>
          </a:prstGeom>
          <a:solidFill>
            <a:srgbClr val="CCFFFF"/>
          </a:solidFill>
          <a:ln w="28575" algn="ctr">
            <a:solidFill>
              <a:srgbClr val="333399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2800" b="1" dirty="0" err="1" smtClean="0">
                <a:solidFill>
                  <a:srgbClr val="003399"/>
                </a:solidFill>
              </a:rPr>
              <a:t>Gott</a:t>
            </a:r>
            <a:endParaRPr lang="en-GB" sz="2800" b="1" dirty="0">
              <a:solidFill>
                <a:srgbClr val="003399"/>
              </a:solidFill>
            </a:endParaRPr>
          </a:p>
        </p:txBody>
      </p:sp>
      <p:sp>
        <p:nvSpPr>
          <p:cNvPr id="35860" name="Oval 65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84325" y="3992563"/>
            <a:ext cx="1452563" cy="792162"/>
          </a:xfrm>
          <a:prstGeom prst="ellipse">
            <a:avLst/>
          </a:prstGeom>
          <a:solidFill>
            <a:srgbClr val="FFCCCC"/>
          </a:solidFill>
          <a:ln w="28575" algn="ctr">
            <a:solidFill>
              <a:srgbClr val="333399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 b="1">
              <a:solidFill>
                <a:srgbClr val="FFFFCC"/>
              </a:solidFill>
            </a:endParaRPr>
          </a:p>
        </p:txBody>
      </p:sp>
      <p:sp>
        <p:nvSpPr>
          <p:cNvPr id="35861" name="Text Box 66"/>
          <p:cNvSpPr txBox="1">
            <a:spLocks noChangeArrowheads="1"/>
          </p:cNvSpPr>
          <p:nvPr/>
        </p:nvSpPr>
        <p:spPr bwMode="auto">
          <a:xfrm>
            <a:off x="1390650" y="4109616"/>
            <a:ext cx="1898650" cy="61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en-GB" sz="2400" b="1" dirty="0" err="1" smtClean="0">
                <a:solidFill>
                  <a:srgbClr val="333399"/>
                </a:solidFill>
              </a:rPr>
              <a:t>Wahre</a:t>
            </a:r>
            <a:endParaRPr lang="en-GB" sz="2400" b="1" dirty="0" smtClean="0">
              <a:solidFill>
                <a:srgbClr val="333399"/>
              </a:solidFill>
            </a:endParaRPr>
          </a:p>
          <a:p>
            <a:pPr algn="ctr" eaLnBrk="0" hangingPunct="0">
              <a:lnSpc>
                <a:spcPct val="70000"/>
              </a:lnSpc>
            </a:pPr>
            <a:r>
              <a:rPr lang="en-GB" sz="2400" b="1" dirty="0" smtClean="0">
                <a:solidFill>
                  <a:srgbClr val="333399"/>
                </a:solidFill>
              </a:rPr>
              <a:t>Kinder</a:t>
            </a:r>
            <a:endParaRPr lang="en-GB" sz="2400" b="1" dirty="0">
              <a:solidFill>
                <a:srgbClr val="333399"/>
              </a:solidFill>
            </a:endParaRPr>
          </a:p>
        </p:txBody>
      </p:sp>
      <p:sp>
        <p:nvSpPr>
          <p:cNvPr id="157763" name="Oval 67"/>
          <p:cNvSpPr>
            <a:spLocks noChangeArrowheads="1"/>
          </p:cNvSpPr>
          <p:nvPr/>
        </p:nvSpPr>
        <p:spPr bwMode="auto">
          <a:xfrm>
            <a:off x="2063750" y="3306763"/>
            <a:ext cx="541338" cy="273050"/>
          </a:xfrm>
          <a:prstGeom prst="ellipse">
            <a:avLst/>
          </a:prstGeom>
          <a:solidFill>
            <a:srgbClr val="D6009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/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 rot="5400000">
            <a:off x="1906587" y="2609851"/>
            <a:ext cx="809625" cy="1651000"/>
            <a:chOff x="2016" y="1824"/>
            <a:chExt cx="635" cy="909"/>
          </a:xfrm>
        </p:grpSpPr>
        <p:sp>
          <p:nvSpPr>
            <p:cNvPr id="157765" name="Freeform 69"/>
            <p:cNvSpPr>
              <a:spLocks/>
            </p:cNvSpPr>
            <p:nvPr/>
          </p:nvSpPr>
          <p:spPr bwMode="auto">
            <a:xfrm>
              <a:off x="2016" y="1826"/>
              <a:ext cx="203" cy="899"/>
            </a:xfrm>
            <a:custGeom>
              <a:avLst/>
              <a:gdLst/>
              <a:ahLst/>
              <a:cxnLst>
                <a:cxn ang="0">
                  <a:pos x="128" y="182"/>
                </a:cxn>
                <a:cxn ang="0">
                  <a:pos x="112" y="262"/>
                </a:cxn>
                <a:cxn ang="0">
                  <a:pos x="101" y="299"/>
                </a:cxn>
                <a:cxn ang="0">
                  <a:pos x="101" y="342"/>
                </a:cxn>
                <a:cxn ang="0">
                  <a:pos x="96" y="428"/>
                </a:cxn>
                <a:cxn ang="0">
                  <a:pos x="96" y="508"/>
                </a:cxn>
                <a:cxn ang="0">
                  <a:pos x="96" y="556"/>
                </a:cxn>
                <a:cxn ang="0">
                  <a:pos x="107" y="604"/>
                </a:cxn>
                <a:cxn ang="0">
                  <a:pos x="112" y="652"/>
                </a:cxn>
                <a:cxn ang="0">
                  <a:pos x="123" y="700"/>
                </a:cxn>
                <a:cxn ang="0">
                  <a:pos x="133" y="748"/>
                </a:cxn>
                <a:cxn ang="0">
                  <a:pos x="149" y="791"/>
                </a:cxn>
                <a:cxn ang="0">
                  <a:pos x="165" y="834"/>
                </a:cxn>
                <a:cxn ang="0">
                  <a:pos x="181" y="877"/>
                </a:cxn>
                <a:cxn ang="0">
                  <a:pos x="133" y="898"/>
                </a:cxn>
                <a:cxn ang="0">
                  <a:pos x="117" y="855"/>
                </a:cxn>
                <a:cxn ang="0">
                  <a:pos x="101" y="807"/>
                </a:cxn>
                <a:cxn ang="0">
                  <a:pos x="85" y="759"/>
                </a:cxn>
                <a:cxn ang="0">
                  <a:pos x="69" y="711"/>
                </a:cxn>
                <a:cxn ang="0">
                  <a:pos x="59" y="663"/>
                </a:cxn>
                <a:cxn ang="0">
                  <a:pos x="53" y="615"/>
                </a:cxn>
                <a:cxn ang="0">
                  <a:pos x="48" y="561"/>
                </a:cxn>
                <a:cxn ang="0">
                  <a:pos x="43" y="513"/>
                </a:cxn>
                <a:cxn ang="0">
                  <a:pos x="37" y="470"/>
                </a:cxn>
                <a:cxn ang="0">
                  <a:pos x="43" y="422"/>
                </a:cxn>
                <a:cxn ang="0">
                  <a:pos x="48" y="337"/>
                </a:cxn>
                <a:cxn ang="0">
                  <a:pos x="53" y="294"/>
                </a:cxn>
                <a:cxn ang="0">
                  <a:pos x="59" y="251"/>
                </a:cxn>
                <a:cxn ang="0">
                  <a:pos x="80" y="166"/>
                </a:cxn>
                <a:cxn ang="0">
                  <a:pos x="0" y="144"/>
                </a:cxn>
                <a:cxn ang="0">
                  <a:pos x="160" y="0"/>
                </a:cxn>
                <a:cxn ang="0">
                  <a:pos x="203" y="208"/>
                </a:cxn>
                <a:cxn ang="0">
                  <a:pos x="128" y="182"/>
                </a:cxn>
              </a:cxnLst>
              <a:rect l="0" t="0" r="r" b="b"/>
              <a:pathLst>
                <a:path w="203" h="898">
                  <a:moveTo>
                    <a:pt x="128" y="182"/>
                  </a:moveTo>
                  <a:lnTo>
                    <a:pt x="112" y="262"/>
                  </a:lnTo>
                  <a:lnTo>
                    <a:pt x="101" y="299"/>
                  </a:lnTo>
                  <a:lnTo>
                    <a:pt x="101" y="342"/>
                  </a:lnTo>
                  <a:lnTo>
                    <a:pt x="96" y="428"/>
                  </a:lnTo>
                  <a:lnTo>
                    <a:pt x="96" y="508"/>
                  </a:lnTo>
                  <a:lnTo>
                    <a:pt x="96" y="556"/>
                  </a:lnTo>
                  <a:lnTo>
                    <a:pt x="107" y="604"/>
                  </a:lnTo>
                  <a:lnTo>
                    <a:pt x="112" y="652"/>
                  </a:lnTo>
                  <a:lnTo>
                    <a:pt x="123" y="700"/>
                  </a:lnTo>
                  <a:lnTo>
                    <a:pt x="133" y="748"/>
                  </a:lnTo>
                  <a:lnTo>
                    <a:pt x="149" y="791"/>
                  </a:lnTo>
                  <a:lnTo>
                    <a:pt x="165" y="834"/>
                  </a:lnTo>
                  <a:lnTo>
                    <a:pt x="181" y="877"/>
                  </a:lnTo>
                  <a:lnTo>
                    <a:pt x="133" y="898"/>
                  </a:lnTo>
                  <a:lnTo>
                    <a:pt x="117" y="855"/>
                  </a:lnTo>
                  <a:lnTo>
                    <a:pt x="101" y="807"/>
                  </a:lnTo>
                  <a:lnTo>
                    <a:pt x="85" y="759"/>
                  </a:lnTo>
                  <a:lnTo>
                    <a:pt x="69" y="711"/>
                  </a:lnTo>
                  <a:lnTo>
                    <a:pt x="59" y="663"/>
                  </a:lnTo>
                  <a:lnTo>
                    <a:pt x="53" y="615"/>
                  </a:lnTo>
                  <a:lnTo>
                    <a:pt x="48" y="561"/>
                  </a:lnTo>
                  <a:lnTo>
                    <a:pt x="43" y="513"/>
                  </a:lnTo>
                  <a:lnTo>
                    <a:pt x="37" y="470"/>
                  </a:lnTo>
                  <a:lnTo>
                    <a:pt x="43" y="422"/>
                  </a:lnTo>
                  <a:lnTo>
                    <a:pt x="48" y="337"/>
                  </a:lnTo>
                  <a:lnTo>
                    <a:pt x="53" y="294"/>
                  </a:lnTo>
                  <a:lnTo>
                    <a:pt x="59" y="251"/>
                  </a:lnTo>
                  <a:lnTo>
                    <a:pt x="80" y="166"/>
                  </a:lnTo>
                  <a:lnTo>
                    <a:pt x="0" y="144"/>
                  </a:lnTo>
                  <a:lnTo>
                    <a:pt x="160" y="0"/>
                  </a:lnTo>
                  <a:lnTo>
                    <a:pt x="203" y="208"/>
                  </a:lnTo>
                  <a:lnTo>
                    <a:pt x="128" y="182"/>
                  </a:lnTo>
                  <a:close/>
                </a:path>
              </a:pathLst>
            </a:custGeom>
            <a:solidFill>
              <a:srgbClr val="80008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endParaRPr lang="en-GB"/>
            </a:p>
          </p:txBody>
        </p:sp>
        <p:sp>
          <p:nvSpPr>
            <p:cNvPr id="157766" name="Freeform 70"/>
            <p:cNvSpPr>
              <a:spLocks/>
            </p:cNvSpPr>
            <p:nvPr/>
          </p:nvSpPr>
          <p:spPr bwMode="auto">
            <a:xfrm>
              <a:off x="2448" y="1838"/>
              <a:ext cx="203" cy="898"/>
            </a:xfrm>
            <a:custGeom>
              <a:avLst/>
              <a:gdLst/>
              <a:ahLst/>
              <a:cxnLst>
                <a:cxn ang="0">
                  <a:pos x="75" y="716"/>
                </a:cxn>
                <a:cxn ang="0">
                  <a:pos x="96" y="636"/>
                </a:cxn>
                <a:cxn ang="0">
                  <a:pos x="101" y="593"/>
                </a:cxn>
                <a:cxn ang="0">
                  <a:pos x="107" y="556"/>
                </a:cxn>
                <a:cxn ang="0">
                  <a:pos x="112" y="470"/>
                </a:cxn>
                <a:cxn ang="0">
                  <a:pos x="112" y="390"/>
                </a:cxn>
                <a:cxn ang="0">
                  <a:pos x="107" y="337"/>
                </a:cxn>
                <a:cxn ang="0">
                  <a:pos x="101" y="288"/>
                </a:cxn>
                <a:cxn ang="0">
                  <a:pos x="91" y="246"/>
                </a:cxn>
                <a:cxn ang="0">
                  <a:pos x="80" y="198"/>
                </a:cxn>
                <a:cxn ang="0">
                  <a:pos x="69" y="149"/>
                </a:cxn>
                <a:cxn ang="0">
                  <a:pos x="53" y="107"/>
                </a:cxn>
                <a:cxn ang="0">
                  <a:pos x="37" y="64"/>
                </a:cxn>
                <a:cxn ang="0">
                  <a:pos x="21" y="21"/>
                </a:cxn>
                <a:cxn ang="0">
                  <a:pos x="69" y="0"/>
                </a:cxn>
                <a:cxn ang="0">
                  <a:pos x="85" y="43"/>
                </a:cxn>
                <a:cxn ang="0">
                  <a:pos x="107" y="91"/>
                </a:cxn>
                <a:cxn ang="0">
                  <a:pos x="123" y="133"/>
                </a:cxn>
                <a:cxn ang="0">
                  <a:pos x="133" y="182"/>
                </a:cxn>
                <a:cxn ang="0">
                  <a:pos x="144" y="235"/>
                </a:cxn>
                <a:cxn ang="0">
                  <a:pos x="155" y="283"/>
                </a:cxn>
                <a:cxn ang="0">
                  <a:pos x="160" y="331"/>
                </a:cxn>
                <a:cxn ang="0">
                  <a:pos x="165" y="385"/>
                </a:cxn>
                <a:cxn ang="0">
                  <a:pos x="165" y="428"/>
                </a:cxn>
                <a:cxn ang="0">
                  <a:pos x="165" y="476"/>
                </a:cxn>
                <a:cxn ang="0">
                  <a:pos x="160" y="561"/>
                </a:cxn>
                <a:cxn ang="0">
                  <a:pos x="155" y="604"/>
                </a:cxn>
                <a:cxn ang="0">
                  <a:pos x="144" y="647"/>
                </a:cxn>
                <a:cxn ang="0">
                  <a:pos x="128" y="732"/>
                </a:cxn>
                <a:cxn ang="0">
                  <a:pos x="203" y="754"/>
                </a:cxn>
                <a:cxn ang="0">
                  <a:pos x="48" y="898"/>
                </a:cxn>
                <a:cxn ang="0">
                  <a:pos x="0" y="690"/>
                </a:cxn>
                <a:cxn ang="0">
                  <a:pos x="75" y="716"/>
                </a:cxn>
              </a:cxnLst>
              <a:rect l="0" t="0" r="r" b="b"/>
              <a:pathLst>
                <a:path w="203" h="898">
                  <a:moveTo>
                    <a:pt x="75" y="716"/>
                  </a:moveTo>
                  <a:lnTo>
                    <a:pt x="96" y="636"/>
                  </a:lnTo>
                  <a:lnTo>
                    <a:pt x="101" y="593"/>
                  </a:lnTo>
                  <a:lnTo>
                    <a:pt x="107" y="556"/>
                  </a:lnTo>
                  <a:lnTo>
                    <a:pt x="112" y="470"/>
                  </a:lnTo>
                  <a:lnTo>
                    <a:pt x="112" y="390"/>
                  </a:lnTo>
                  <a:lnTo>
                    <a:pt x="107" y="337"/>
                  </a:lnTo>
                  <a:lnTo>
                    <a:pt x="101" y="288"/>
                  </a:lnTo>
                  <a:lnTo>
                    <a:pt x="91" y="246"/>
                  </a:lnTo>
                  <a:lnTo>
                    <a:pt x="80" y="198"/>
                  </a:lnTo>
                  <a:lnTo>
                    <a:pt x="69" y="149"/>
                  </a:lnTo>
                  <a:lnTo>
                    <a:pt x="53" y="107"/>
                  </a:lnTo>
                  <a:lnTo>
                    <a:pt x="37" y="64"/>
                  </a:lnTo>
                  <a:lnTo>
                    <a:pt x="21" y="21"/>
                  </a:lnTo>
                  <a:lnTo>
                    <a:pt x="69" y="0"/>
                  </a:lnTo>
                  <a:lnTo>
                    <a:pt x="85" y="43"/>
                  </a:lnTo>
                  <a:lnTo>
                    <a:pt x="107" y="91"/>
                  </a:lnTo>
                  <a:lnTo>
                    <a:pt x="123" y="133"/>
                  </a:lnTo>
                  <a:lnTo>
                    <a:pt x="133" y="182"/>
                  </a:lnTo>
                  <a:lnTo>
                    <a:pt x="144" y="235"/>
                  </a:lnTo>
                  <a:lnTo>
                    <a:pt x="155" y="283"/>
                  </a:lnTo>
                  <a:lnTo>
                    <a:pt x="160" y="331"/>
                  </a:lnTo>
                  <a:lnTo>
                    <a:pt x="165" y="385"/>
                  </a:lnTo>
                  <a:lnTo>
                    <a:pt x="165" y="428"/>
                  </a:lnTo>
                  <a:lnTo>
                    <a:pt x="165" y="476"/>
                  </a:lnTo>
                  <a:lnTo>
                    <a:pt x="160" y="561"/>
                  </a:lnTo>
                  <a:lnTo>
                    <a:pt x="155" y="604"/>
                  </a:lnTo>
                  <a:lnTo>
                    <a:pt x="144" y="647"/>
                  </a:lnTo>
                  <a:lnTo>
                    <a:pt x="128" y="732"/>
                  </a:lnTo>
                  <a:lnTo>
                    <a:pt x="203" y="754"/>
                  </a:lnTo>
                  <a:lnTo>
                    <a:pt x="48" y="898"/>
                  </a:lnTo>
                  <a:lnTo>
                    <a:pt x="0" y="690"/>
                  </a:lnTo>
                  <a:lnTo>
                    <a:pt x="75" y="716"/>
                  </a:lnTo>
                  <a:close/>
                </a:path>
              </a:pathLst>
            </a:custGeom>
            <a:solidFill>
              <a:srgbClr val="80008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endParaRPr lang="en-GB"/>
            </a:p>
          </p:txBody>
        </p:sp>
      </p:grpSp>
      <p:sp>
        <p:nvSpPr>
          <p:cNvPr id="27" name="Rectangle 22"/>
          <p:cNvSpPr txBox="1">
            <a:spLocks noChangeArrowheads="1"/>
          </p:cNvSpPr>
          <p:nvPr/>
        </p:nvSpPr>
        <p:spPr>
          <a:xfrm>
            <a:off x="0" y="0"/>
            <a:ext cx="9906000" cy="79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800" b="1" kern="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Grundlage</a:t>
            </a:r>
            <a:r>
              <a:rPr lang="en-GB" sz="3800" b="1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3800" b="1" kern="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für</a:t>
            </a:r>
            <a:r>
              <a:rPr lang="en-GB" sz="3800" b="1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3800" b="1" kern="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andauernden</a:t>
            </a:r>
            <a:r>
              <a:rPr lang="en-GB" sz="3800" b="1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3800" b="1" kern="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Frieden</a:t>
            </a:r>
            <a:r>
              <a:rPr lang="en-GB" sz="3800" b="1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u. </a:t>
            </a:r>
            <a:r>
              <a:rPr lang="en-GB" sz="3800" b="1" kern="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Glück</a:t>
            </a:r>
            <a:endParaRPr lang="en-GB" sz="3800" b="1" kern="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29" name="Line 34"/>
          <p:cNvSpPr>
            <a:spLocks noChangeShapeType="1"/>
          </p:cNvSpPr>
          <p:nvPr/>
        </p:nvSpPr>
        <p:spPr bwMode="auto">
          <a:xfrm>
            <a:off x="3276600" y="4419600"/>
            <a:ext cx="2146300" cy="0"/>
          </a:xfrm>
          <a:prstGeom prst="line">
            <a:avLst/>
          </a:prstGeom>
          <a:noFill/>
          <a:ln w="127000" cap="rnd">
            <a:solidFill>
              <a:srgbClr val="333399"/>
            </a:solidFill>
            <a:prstDash val="sysDot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7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7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7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7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7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7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7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57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7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7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36" grpId="0" animBg="1"/>
      <p:bldP spid="157725" grpId="0" autoUpdateAnimBg="0"/>
      <p:bldP spid="157726" grpId="0" autoUpdateAnimBg="0"/>
      <p:bldP spid="157727" grpId="0" autoUpdateAnimBg="0"/>
      <p:bldP spid="157728" grpId="0" animBg="1"/>
      <p:bldP spid="157730" grpId="0" animBg="1"/>
      <p:bldP spid="157731" grpId="0" animBg="1"/>
      <p:bldP spid="157732" grpId="0" animBg="1"/>
      <p:bldP spid="157733" grpId="0" animBg="1"/>
      <p:bldP spid="157735" grpId="0" autoUpdateAnimBg="0"/>
      <p:bldP spid="157763" grpId="0" animBg="1"/>
      <p:bldP spid="157763" grpId="1" animBg="1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866900"/>
            <a:ext cx="8305800" cy="37719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	</a:t>
            </a: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Die </a:t>
            </a:r>
            <a:r>
              <a:rPr lang="en-US" sz="35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Ehe</a:t>
            </a: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35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führt</a:t>
            </a: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das </a:t>
            </a:r>
            <a:r>
              <a:rPr lang="en-US" sz="35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Leben</a:t>
            </a: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35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eines</a:t>
            </a: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Mannes und das </a:t>
            </a:r>
            <a:r>
              <a:rPr lang="en-US" sz="35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einer</a:t>
            </a: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Frau </a:t>
            </a:r>
            <a:r>
              <a:rPr lang="en-US" sz="35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zusammen</a:t>
            </a: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. </a:t>
            </a:r>
            <a:r>
              <a:rPr lang="en-US" sz="35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Mit</a:t>
            </a: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35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der</a:t>
            </a: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35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Zeit</a:t>
            </a: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, </a:t>
            </a:r>
            <a:r>
              <a:rPr lang="en-US" sz="35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durch</a:t>
            </a: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die Kinder, </a:t>
            </a:r>
            <a:r>
              <a:rPr lang="en-US" sz="35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wird</a:t>
            </a: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die </a:t>
            </a:r>
            <a:r>
              <a:rPr lang="en-US" sz="35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Linie</a:t>
            </a: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des Mannes </a:t>
            </a:r>
            <a:r>
              <a:rPr lang="en-US" sz="35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mit</a:t>
            </a: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35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der</a:t>
            </a: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35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der</a:t>
            </a: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Frau </a:t>
            </a:r>
            <a:r>
              <a:rPr lang="en-US" sz="35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verbunden</a:t>
            </a: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. Das </a:t>
            </a:r>
            <a:r>
              <a:rPr lang="en-US" sz="35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ist</a:t>
            </a: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die </a:t>
            </a:r>
            <a:r>
              <a:rPr lang="en-US" sz="35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Geburt</a:t>
            </a: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35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einer</a:t>
            </a: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35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neuen</a:t>
            </a: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35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Chronik</a:t>
            </a: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, </a:t>
            </a:r>
            <a:r>
              <a:rPr lang="en-US" sz="35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einer</a:t>
            </a: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Nation, </a:t>
            </a:r>
            <a:r>
              <a:rPr lang="en-US" sz="35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einer</a:t>
            </a: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Welt und des </a:t>
            </a:r>
            <a:r>
              <a:rPr lang="en-US" sz="35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Reiches</a:t>
            </a: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35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Gottes</a:t>
            </a: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auf </a:t>
            </a:r>
            <a:r>
              <a:rPr lang="en-US" sz="35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Erden</a:t>
            </a: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.</a:t>
            </a:r>
          </a:p>
          <a:p>
            <a:pPr lvl="4">
              <a:lnSpc>
                <a:spcPct val="90000"/>
              </a:lnSpc>
              <a:buFont typeface="Wingdings" pitchFamily="2" charset="2"/>
              <a:buNone/>
            </a:pP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                                                  	</a:t>
            </a:r>
          </a:p>
          <a:p>
            <a:pPr lvl="4" algn="r">
              <a:lnSpc>
                <a:spcPct val="90000"/>
              </a:lnSpc>
              <a:buFont typeface="Wingdings" pitchFamily="2" charset="2"/>
              <a:buNone/>
            </a:pP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				</a:t>
            </a:r>
            <a:r>
              <a:rPr lang="en-US" sz="3000" i="1" dirty="0" smtClean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  Sun </a:t>
            </a:r>
            <a:r>
              <a:rPr lang="en-US" sz="3000" i="1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Myung</a:t>
            </a:r>
            <a:r>
              <a:rPr lang="en-US" sz="3000" i="1" dirty="0" smtClean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 Moon</a:t>
            </a: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5" name="Rectangle 22"/>
          <p:cNvSpPr txBox="1">
            <a:spLocks noChangeArrowheads="1"/>
          </p:cNvSpPr>
          <p:nvPr/>
        </p:nvSpPr>
        <p:spPr>
          <a:xfrm>
            <a:off x="0" y="0"/>
            <a:ext cx="9906000" cy="79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Liebe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,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Leben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,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Blutslinie</a:t>
            </a:r>
            <a:endParaRPr lang="en-GB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93700" y="4572000"/>
            <a:ext cx="9131300" cy="1981200"/>
          </a:xfr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144000" rIns="144000" bIns="144000">
            <a:normAutofit fontScale="92500" lnSpcReduction="20000"/>
          </a:bodyPr>
          <a:lstStyle/>
          <a:p>
            <a:pPr marL="0" indent="-27432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39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en-GB" sz="39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Schule</a:t>
            </a:r>
            <a:r>
              <a:rPr lang="en-GB" sz="39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9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</a:t>
            </a:r>
            <a:r>
              <a:rPr lang="en-GB" sz="39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9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Liebe</a:t>
            </a:r>
            <a:r>
              <a:rPr lang="en-GB" sz="39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– </a:t>
            </a:r>
            <a:r>
              <a:rPr lang="en-GB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sie</a:t>
            </a:r>
            <a:r>
              <a:rPr lang="en-GB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nährt</a:t>
            </a:r>
            <a:r>
              <a:rPr lang="en-GB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unser</a:t>
            </a:r>
            <a:r>
              <a:rPr lang="en-GB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Herz</a:t>
            </a:r>
            <a:r>
              <a:rPr lang="en-GB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und </a:t>
            </a:r>
            <a:r>
              <a:rPr lang="en-GB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unseren</a:t>
            </a:r>
            <a:r>
              <a:rPr lang="en-GB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Charakter</a:t>
            </a:r>
            <a:r>
              <a:rPr lang="en-GB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und </a:t>
            </a:r>
            <a:r>
              <a:rPr lang="en-GB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ist</a:t>
            </a:r>
            <a:r>
              <a:rPr lang="en-GB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</a:t>
            </a:r>
            <a:r>
              <a:rPr lang="en-GB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unser</a:t>
            </a:r>
            <a:r>
              <a:rPr lang="en-GB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erstes</a:t>
            </a:r>
            <a:r>
              <a:rPr lang="en-GB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“</a:t>
            </a:r>
            <a:r>
              <a:rPr lang="en-GB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Trainingsgelände</a:t>
            </a:r>
            <a:r>
              <a:rPr lang="en-GB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”, </a:t>
            </a:r>
            <a:r>
              <a:rPr lang="en-GB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wo</a:t>
            </a:r>
            <a:r>
              <a:rPr lang="en-GB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wir</a:t>
            </a:r>
            <a:r>
              <a:rPr lang="en-GB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lernen</a:t>
            </a:r>
            <a:r>
              <a:rPr lang="en-GB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en-GB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Beziehungen</a:t>
            </a:r>
            <a:r>
              <a:rPr lang="en-GB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zu</a:t>
            </a:r>
            <a:r>
              <a:rPr lang="en-GB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gestalten</a:t>
            </a:r>
            <a:r>
              <a:rPr lang="en-GB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6880225" y="4168775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>
              <a:cs typeface="Arial" pitchFamily="34" charset="0"/>
            </a:endParaRPr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457200" y="1447800"/>
            <a:ext cx="4267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Von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unseren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Eltern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,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als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unsere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ersten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Lehrer</a:t>
            </a:r>
            <a:endParaRPr kumimoji="1" lang="en-GB" sz="40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381000" y="3886200"/>
            <a:ext cx="429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en-GB" sz="40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Die </a:t>
            </a:r>
            <a:r>
              <a:rPr kumimoji="1" lang="en-GB" sz="4000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Familie</a:t>
            </a:r>
            <a:r>
              <a:rPr kumimoji="1" lang="en-GB" sz="40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kumimoji="1" lang="en-GB" sz="4000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ist</a:t>
            </a:r>
            <a:r>
              <a:rPr kumimoji="1" lang="en-GB" sz="40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:</a:t>
            </a:r>
            <a:endParaRPr kumimoji="1" lang="en-GB" sz="40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36872" name="Picture 8" descr="Family4205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400" y="914400"/>
            <a:ext cx="4800600" cy="354281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22"/>
          <p:cNvSpPr txBox="1">
            <a:spLocks noChangeArrowheads="1"/>
          </p:cNvSpPr>
          <p:nvPr/>
        </p:nvSpPr>
        <p:spPr>
          <a:xfrm>
            <a:off x="0" y="0"/>
            <a:ext cx="9906000" cy="79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Wo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lernen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wir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,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wahrhaftig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zu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lieben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?</a:t>
            </a:r>
            <a:endParaRPr lang="en-GB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 build="p" animBg="1"/>
      <p:bldP spid="152582" grpId="0"/>
      <p:bldP spid="15258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69900" y="4495800"/>
            <a:ext cx="9055100" cy="1905000"/>
          </a:xfr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144000" rIns="144000" bIns="144000">
            <a:normAutofit fontScale="85000" lnSpcReduction="10000"/>
          </a:bodyPr>
          <a:lstStyle/>
          <a:p>
            <a:pPr marL="0" indent="-27432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en-GB" sz="4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Schule</a:t>
            </a:r>
            <a:r>
              <a:rPr lang="en-GB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</a:t>
            </a:r>
            <a:r>
              <a:rPr lang="en-GB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Moral </a:t>
            </a:r>
            <a:r>
              <a:rPr lang="en-GB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– </a:t>
            </a:r>
            <a:r>
              <a:rPr lang="en-GB" sz="40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hier</a:t>
            </a:r>
            <a:r>
              <a:rPr lang="en-GB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40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lernen</a:t>
            </a:r>
            <a:r>
              <a:rPr lang="en-GB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40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wir</a:t>
            </a:r>
            <a:r>
              <a:rPr lang="en-GB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das 1x1 des </a:t>
            </a:r>
            <a:r>
              <a:rPr lang="en-GB" sz="40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sozialen</a:t>
            </a:r>
            <a:r>
              <a:rPr lang="en-GB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40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Benehmens</a:t>
            </a:r>
            <a:r>
              <a:rPr lang="en-GB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und </a:t>
            </a:r>
            <a:r>
              <a:rPr lang="en-GB" sz="40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grundlegende</a:t>
            </a:r>
            <a:r>
              <a:rPr lang="en-GB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40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Normen</a:t>
            </a:r>
            <a:r>
              <a:rPr lang="en-GB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40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für</a:t>
            </a:r>
            <a:r>
              <a:rPr lang="en-GB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40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unser</a:t>
            </a:r>
            <a:r>
              <a:rPr lang="en-GB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40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Leben</a:t>
            </a:r>
            <a:r>
              <a:rPr lang="en-GB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in </a:t>
            </a:r>
            <a:r>
              <a:rPr lang="en-GB" sz="40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der</a:t>
            </a:r>
            <a:r>
              <a:rPr lang="en-GB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Welt</a:t>
            </a: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6880225" y="4168775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>
              <a:cs typeface="Arial" pitchFamily="34" charset="0"/>
            </a:endParaRPr>
          </a:p>
        </p:txBody>
      </p:sp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228600" y="1143000"/>
            <a:ext cx="3810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3200" b="1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Arial" charset="0"/>
              </a:rPr>
              <a:t>In </a:t>
            </a:r>
            <a:r>
              <a:rPr lang="en-GB" sz="3200" b="1" dirty="0" err="1" smtClean="0">
                <a:solidFill>
                  <a:schemeClr val="bg2">
                    <a:lumMod val="10000"/>
                  </a:schemeClr>
                </a:solidFill>
                <a:latin typeface="+mn-lt"/>
                <a:cs typeface="Arial" charset="0"/>
              </a:rPr>
              <a:t>unseren</a:t>
            </a:r>
            <a:r>
              <a:rPr lang="en-GB" sz="3200" b="1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3200" b="1" dirty="0" err="1" smtClean="0">
                <a:solidFill>
                  <a:schemeClr val="bg2">
                    <a:lumMod val="10000"/>
                  </a:schemeClr>
                </a:solidFill>
                <a:latin typeface="+mn-lt"/>
                <a:cs typeface="Arial" charset="0"/>
              </a:rPr>
              <a:t>Beziehungen</a:t>
            </a:r>
            <a:r>
              <a:rPr lang="en-GB" sz="3200" b="1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3200" b="1" dirty="0" err="1" smtClean="0">
                <a:solidFill>
                  <a:schemeClr val="bg2">
                    <a:lumMod val="10000"/>
                  </a:schemeClr>
                </a:solidFill>
                <a:latin typeface="+mn-lt"/>
                <a:cs typeface="Arial" charset="0"/>
              </a:rPr>
              <a:t>zu</a:t>
            </a:r>
            <a:r>
              <a:rPr lang="en-GB" sz="3200" b="1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3200" b="1" dirty="0" err="1" smtClean="0">
                <a:solidFill>
                  <a:schemeClr val="bg2">
                    <a:lumMod val="10000"/>
                  </a:schemeClr>
                </a:solidFill>
                <a:latin typeface="+mn-lt"/>
                <a:cs typeface="Arial" charset="0"/>
              </a:rPr>
              <a:t>Geschwistern</a:t>
            </a:r>
            <a:r>
              <a:rPr lang="en-GB" sz="3200" b="1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Arial" charset="0"/>
              </a:rPr>
              <a:t>, </a:t>
            </a:r>
            <a:r>
              <a:rPr lang="en-GB" sz="3200" b="1" dirty="0" err="1" smtClean="0">
                <a:solidFill>
                  <a:schemeClr val="bg2">
                    <a:lumMod val="10000"/>
                  </a:schemeClr>
                </a:solidFill>
                <a:latin typeface="+mn-lt"/>
                <a:cs typeface="Arial" charset="0"/>
              </a:rPr>
              <a:t>Eltern</a:t>
            </a:r>
            <a:r>
              <a:rPr lang="en-GB" sz="3200" b="1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Arial" charset="0"/>
              </a:rPr>
              <a:t> und </a:t>
            </a:r>
            <a:r>
              <a:rPr lang="en-GB" sz="3200" b="1" dirty="0" err="1" smtClean="0">
                <a:solidFill>
                  <a:schemeClr val="bg2">
                    <a:lumMod val="10000"/>
                  </a:schemeClr>
                </a:solidFill>
                <a:latin typeface="+mn-lt"/>
                <a:cs typeface="Arial" charset="0"/>
              </a:rPr>
              <a:t>Großeltern</a:t>
            </a:r>
            <a:endParaRPr lang="en-GB" sz="3200" b="1" dirty="0">
              <a:solidFill>
                <a:schemeClr val="bg2">
                  <a:lumMod val="1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154631" name="Text Box 7"/>
          <p:cNvSpPr txBox="1">
            <a:spLocks noChangeArrowheads="1"/>
          </p:cNvSpPr>
          <p:nvPr/>
        </p:nvSpPr>
        <p:spPr bwMode="auto">
          <a:xfrm>
            <a:off x="457200" y="3810000"/>
            <a:ext cx="429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en-GB" sz="4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Die </a:t>
            </a:r>
            <a:r>
              <a:rPr kumimoji="1" lang="en-GB" sz="4000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Familie</a:t>
            </a:r>
            <a:r>
              <a:rPr kumimoji="1" lang="en-GB" sz="4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kumimoji="1" lang="en-GB" sz="4000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ist</a:t>
            </a:r>
            <a:r>
              <a:rPr kumimoji="1" lang="en-GB" sz="4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:</a:t>
            </a:r>
            <a:endParaRPr kumimoji="1" lang="en-GB" sz="40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11" name="Picture 8" descr="family_kota_bharu_malaysia"/>
          <p:cNvPicPr>
            <a:picLocks noChangeAspect="1" noChangeArrowheads="1"/>
          </p:cNvPicPr>
          <p:nvPr/>
        </p:nvPicPr>
        <p:blipFill>
          <a:blip r:embed="rId3" cstate="email"/>
          <a:srcRect r="1575" b="4187"/>
          <a:stretch>
            <a:fillRect/>
          </a:stretch>
        </p:blipFill>
        <p:spPr bwMode="auto">
          <a:xfrm>
            <a:off x="4148138" y="1066800"/>
            <a:ext cx="5376862" cy="327025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Rectangle 22"/>
          <p:cNvSpPr txBox="1">
            <a:spLocks noChangeArrowheads="1"/>
          </p:cNvSpPr>
          <p:nvPr/>
        </p:nvSpPr>
        <p:spPr>
          <a:xfrm>
            <a:off x="0" y="0"/>
            <a:ext cx="9906000" cy="79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Wo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lernen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wir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,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wahrhaftig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zu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lieben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?</a:t>
            </a:r>
            <a:endParaRPr lang="en-GB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8" grpId="0" build="p" animBg="1"/>
      <p:bldP spid="154630" grpId="0"/>
      <p:bldP spid="1546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38" name="AutoShape 42"/>
          <p:cNvSpPr>
            <a:spLocks noChangeArrowheads="1"/>
          </p:cNvSpPr>
          <p:nvPr/>
        </p:nvSpPr>
        <p:spPr bwMode="blackWhite">
          <a:xfrm>
            <a:off x="5637859" y="5375275"/>
            <a:ext cx="2788356" cy="7620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BEBE">
                  <a:gamma/>
                  <a:shade val="76078"/>
                  <a:invGamma/>
                </a:srgbClr>
              </a:gs>
              <a:gs pos="50000">
                <a:srgbClr val="00BEBE"/>
              </a:gs>
              <a:gs pos="100000">
                <a:srgbClr val="00BEBE">
                  <a:gamma/>
                  <a:shade val="76078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0139" name="AutoShape 43"/>
          <p:cNvSpPr>
            <a:spLocks noChangeArrowheads="1"/>
          </p:cNvSpPr>
          <p:nvPr/>
        </p:nvSpPr>
        <p:spPr bwMode="blackWhite">
          <a:xfrm>
            <a:off x="3008489" y="5375275"/>
            <a:ext cx="2776126" cy="7620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1367">
                  <a:gamma/>
                  <a:shade val="76078"/>
                  <a:invGamma/>
                </a:srgbClr>
              </a:gs>
              <a:gs pos="50000">
                <a:srgbClr val="FF1367"/>
              </a:gs>
              <a:gs pos="100000">
                <a:srgbClr val="FF1367">
                  <a:gamma/>
                  <a:shade val="76078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60140" name="Picture 44" descr="\\Iefserver\slides\Graphics\yinyang\yinyang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5430" y="5327650"/>
            <a:ext cx="856074" cy="882650"/>
          </a:xfrm>
          <a:prstGeom prst="rect">
            <a:avLst/>
          </a:prstGeom>
          <a:noFill/>
        </p:spPr>
      </p:pic>
      <p:sp>
        <p:nvSpPr>
          <p:cNvPr id="260134" name="AutoShape 38"/>
          <p:cNvSpPr>
            <a:spLocks noChangeArrowheads="1"/>
          </p:cNvSpPr>
          <p:nvPr/>
        </p:nvSpPr>
        <p:spPr bwMode="blackWhite">
          <a:xfrm>
            <a:off x="5715000" y="4013200"/>
            <a:ext cx="2788356" cy="7620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BEBE">
                  <a:gamma/>
                  <a:shade val="76078"/>
                  <a:invGamma/>
                </a:srgbClr>
              </a:gs>
              <a:gs pos="50000">
                <a:srgbClr val="00BEBE"/>
              </a:gs>
              <a:gs pos="100000">
                <a:srgbClr val="00BEBE">
                  <a:gamma/>
                  <a:shade val="76078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0135" name="AutoShape 39"/>
          <p:cNvSpPr>
            <a:spLocks noChangeArrowheads="1"/>
          </p:cNvSpPr>
          <p:nvPr/>
        </p:nvSpPr>
        <p:spPr bwMode="blackWhite">
          <a:xfrm>
            <a:off x="3008489" y="4030663"/>
            <a:ext cx="2776126" cy="7620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1367">
                  <a:gamma/>
                  <a:shade val="76078"/>
                  <a:invGamma/>
                </a:srgbClr>
              </a:gs>
              <a:gs pos="50000">
                <a:srgbClr val="FF1367"/>
              </a:gs>
              <a:gs pos="100000">
                <a:srgbClr val="FF1367">
                  <a:gamma/>
                  <a:shade val="76078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60136" name="Picture 40" descr="\\Iefserver\slides\Graphics\yinyang\yinyang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5430" y="3983038"/>
            <a:ext cx="856074" cy="882650"/>
          </a:xfrm>
          <a:prstGeom prst="rect">
            <a:avLst/>
          </a:prstGeom>
          <a:noFill/>
        </p:spPr>
      </p:pic>
      <p:sp>
        <p:nvSpPr>
          <p:cNvPr id="260130" name="AutoShape 34"/>
          <p:cNvSpPr>
            <a:spLocks noChangeArrowheads="1"/>
          </p:cNvSpPr>
          <p:nvPr/>
        </p:nvSpPr>
        <p:spPr bwMode="blackWhite">
          <a:xfrm>
            <a:off x="5637859" y="2686050"/>
            <a:ext cx="2788356" cy="7620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BEBE">
                  <a:gamma/>
                  <a:shade val="76078"/>
                  <a:invGamma/>
                </a:srgbClr>
              </a:gs>
              <a:gs pos="50000">
                <a:srgbClr val="00BEBE"/>
              </a:gs>
              <a:gs pos="100000">
                <a:srgbClr val="00BEBE">
                  <a:gamma/>
                  <a:shade val="76078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0131" name="AutoShape 35"/>
          <p:cNvSpPr>
            <a:spLocks noChangeArrowheads="1"/>
          </p:cNvSpPr>
          <p:nvPr/>
        </p:nvSpPr>
        <p:spPr bwMode="blackWhite">
          <a:xfrm>
            <a:off x="3008489" y="2686050"/>
            <a:ext cx="2776126" cy="7620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1367">
                  <a:gamma/>
                  <a:shade val="76078"/>
                  <a:invGamma/>
                </a:srgbClr>
              </a:gs>
              <a:gs pos="50000">
                <a:srgbClr val="FF1367"/>
              </a:gs>
              <a:gs pos="100000">
                <a:srgbClr val="FF1367">
                  <a:gamma/>
                  <a:shade val="76078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60132" name="Picture 36" descr="\\Iefserver\slides\Graphics\yinyang\yinyang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5430" y="2638425"/>
            <a:ext cx="856074" cy="882650"/>
          </a:xfrm>
          <a:prstGeom prst="rect">
            <a:avLst/>
          </a:prstGeom>
          <a:noFill/>
        </p:spPr>
      </p:pic>
      <p:sp>
        <p:nvSpPr>
          <p:cNvPr id="260111" name="AutoShape 15"/>
          <p:cNvSpPr>
            <a:spLocks noChangeArrowheads="1"/>
          </p:cNvSpPr>
          <p:nvPr/>
        </p:nvSpPr>
        <p:spPr bwMode="blackWhite">
          <a:xfrm>
            <a:off x="5637859" y="1343025"/>
            <a:ext cx="2788356" cy="7620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BEBE">
                  <a:gamma/>
                  <a:shade val="76078"/>
                  <a:invGamma/>
                </a:srgbClr>
              </a:gs>
              <a:gs pos="50000">
                <a:srgbClr val="00BEBE"/>
              </a:gs>
              <a:gs pos="100000">
                <a:srgbClr val="00BEBE">
                  <a:gamma/>
                  <a:shade val="76078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0112" name="AutoShape 16"/>
          <p:cNvSpPr>
            <a:spLocks noChangeArrowheads="1"/>
          </p:cNvSpPr>
          <p:nvPr/>
        </p:nvSpPr>
        <p:spPr bwMode="blackWhite">
          <a:xfrm>
            <a:off x="3008489" y="1343025"/>
            <a:ext cx="2776126" cy="7620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1367">
                  <a:gamma/>
                  <a:shade val="76078"/>
                  <a:invGamma/>
                </a:srgbClr>
              </a:gs>
              <a:gs pos="50000">
                <a:srgbClr val="FF1367"/>
              </a:gs>
              <a:gs pos="100000">
                <a:srgbClr val="FF1367">
                  <a:gamma/>
                  <a:shade val="76078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60113" name="Picture 17" descr="\\Iefserver\slides\Graphics\yinyang\yinyang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5430" y="1295400"/>
            <a:ext cx="856074" cy="882650"/>
          </a:xfrm>
          <a:prstGeom prst="rect">
            <a:avLst/>
          </a:prstGeom>
          <a:noFill/>
        </p:spPr>
      </p:pic>
      <p:sp>
        <p:nvSpPr>
          <p:cNvPr id="29" name="Rectangle 22"/>
          <p:cNvSpPr txBox="1">
            <a:spLocks noChangeArrowheads="1"/>
          </p:cNvSpPr>
          <p:nvPr/>
        </p:nvSpPr>
        <p:spPr>
          <a:xfrm>
            <a:off x="0" y="0"/>
            <a:ext cx="9906000" cy="79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Das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Paar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-System -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Männlich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u.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Weiblich</a:t>
            </a:r>
            <a:endParaRPr lang="en-GB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43000" y="1346200"/>
            <a:ext cx="19880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Mensch</a:t>
            </a:r>
            <a:r>
              <a:rPr lang="en-GB" sz="32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endParaRPr lang="en-GB" sz="32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0" y="1422400"/>
            <a:ext cx="228600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 smtClean="0">
                <a:solidFill>
                  <a:schemeClr val="bg1"/>
                </a:solidFill>
              </a:rPr>
              <a:t>Weiblich</a:t>
            </a:r>
            <a:r>
              <a:rPr lang="en-GB" sz="3200" b="1" dirty="0" smtClean="0">
                <a:solidFill>
                  <a:schemeClr val="bg1"/>
                </a:solidFill>
              </a:rPr>
              <a:t> 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76600" y="1422400"/>
            <a:ext cx="2186817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3200" b="1" dirty="0" err="1" smtClean="0">
                <a:solidFill>
                  <a:schemeClr val="bg1"/>
                </a:solidFill>
              </a:rPr>
              <a:t>Männlich</a:t>
            </a:r>
            <a:r>
              <a:rPr lang="en-GB" sz="3200" b="1" dirty="0" smtClean="0">
                <a:solidFill>
                  <a:schemeClr val="bg1"/>
                </a:solidFill>
              </a:rPr>
              <a:t>  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48872" y="2743200"/>
            <a:ext cx="14991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Fauna</a:t>
            </a:r>
            <a:endParaRPr lang="en-GB" sz="40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76400" y="4089400"/>
            <a:ext cx="1418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Flora</a:t>
            </a:r>
            <a:r>
              <a:rPr lang="en-GB" sz="3200" b="1" dirty="0" smtClean="0"/>
              <a:t> </a:t>
            </a:r>
            <a:endParaRPr lang="en-GB" sz="3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81000" y="5105400"/>
            <a:ext cx="26917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Mineralien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/</a:t>
            </a:r>
          </a:p>
          <a:p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Teilchen</a:t>
            </a:r>
            <a:endParaRPr lang="en-GB" sz="40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76600" y="2794000"/>
            <a:ext cx="2186817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3200" b="1" dirty="0" err="1" smtClean="0">
                <a:solidFill>
                  <a:schemeClr val="bg1"/>
                </a:solidFill>
              </a:rPr>
              <a:t>Männlich</a:t>
            </a:r>
            <a:r>
              <a:rPr lang="en-GB" sz="3200" b="1" dirty="0" smtClean="0">
                <a:solidFill>
                  <a:schemeClr val="bg1"/>
                </a:solidFill>
              </a:rPr>
              <a:t>  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96000" y="2794000"/>
            <a:ext cx="228600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 smtClean="0">
                <a:solidFill>
                  <a:schemeClr val="bg1"/>
                </a:solidFill>
              </a:rPr>
              <a:t>Weiblich</a:t>
            </a:r>
            <a:r>
              <a:rPr lang="en-GB" sz="3200" b="1" dirty="0" smtClean="0">
                <a:solidFill>
                  <a:schemeClr val="bg1"/>
                </a:solidFill>
              </a:rPr>
              <a:t> 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24200" y="4089400"/>
            <a:ext cx="2414444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600" b="1" dirty="0" err="1" smtClean="0">
                <a:solidFill>
                  <a:schemeClr val="bg1"/>
                </a:solidFill>
              </a:rPr>
              <a:t>Staubgefäße</a:t>
            </a:r>
            <a:r>
              <a:rPr lang="en-GB" sz="3200" b="1" dirty="0" smtClean="0">
                <a:solidFill>
                  <a:schemeClr val="bg1"/>
                </a:solidFill>
              </a:rPr>
              <a:t>  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72200" y="4089400"/>
            <a:ext cx="220980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 smtClean="0">
                <a:solidFill>
                  <a:schemeClr val="bg1"/>
                </a:solidFill>
              </a:rPr>
              <a:t>Stempel</a:t>
            </a:r>
            <a:r>
              <a:rPr lang="en-GB" sz="3200" b="1" dirty="0" smtClean="0">
                <a:solidFill>
                  <a:schemeClr val="bg1"/>
                </a:solidFill>
              </a:rPr>
              <a:t>  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00800" y="5461000"/>
            <a:ext cx="228600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solidFill>
                  <a:schemeClr val="bg1"/>
                </a:solidFill>
              </a:rPr>
              <a:t>Negativ</a:t>
            </a:r>
            <a:r>
              <a:rPr lang="en-GB" sz="3200" b="1" dirty="0" smtClean="0">
                <a:solidFill>
                  <a:schemeClr val="bg1"/>
                </a:solidFill>
              </a:rPr>
              <a:t>      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76600" y="5461000"/>
            <a:ext cx="164179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3200" b="1" dirty="0" err="1" smtClean="0">
                <a:solidFill>
                  <a:schemeClr val="bg1"/>
                </a:solidFill>
              </a:rPr>
              <a:t>Positiv</a:t>
            </a:r>
            <a:r>
              <a:rPr lang="en-GB" sz="3200" b="1" dirty="0" smtClean="0">
                <a:solidFill>
                  <a:schemeClr val="bg1"/>
                </a:solidFill>
              </a:rPr>
              <a:t> 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5"/>
          <p:cNvSpPr txBox="1">
            <a:spLocks noChangeArrowheads="1"/>
          </p:cNvSpPr>
          <p:nvPr/>
        </p:nvSpPr>
        <p:spPr bwMode="auto">
          <a:xfrm>
            <a:off x="6880225" y="4168775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>
              <a:cs typeface="Arial" pitchFamily="34" charset="0"/>
            </a:endParaRPr>
          </a:p>
        </p:txBody>
      </p:sp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228600" y="1066800"/>
            <a:ext cx="3276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3200" b="1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Als</a:t>
            </a:r>
            <a:r>
              <a:rPr lang="en-GB" sz="32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en-GB" sz="3200" b="1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Ehemann</a:t>
            </a:r>
            <a:r>
              <a:rPr lang="en-GB" sz="32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und </a:t>
            </a:r>
            <a:r>
              <a:rPr lang="en-GB" sz="3200" b="1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Ehefrau</a:t>
            </a:r>
            <a:r>
              <a:rPr lang="en-GB" sz="32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; </a:t>
            </a:r>
            <a:r>
              <a:rPr lang="en-GB" sz="3200" b="1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indem</a:t>
            </a:r>
            <a:r>
              <a:rPr lang="en-GB" sz="32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en-GB" sz="3200" b="1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wir</a:t>
            </a:r>
            <a:r>
              <a:rPr lang="en-GB" sz="32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en-GB" sz="3200" b="1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Gott</a:t>
            </a:r>
            <a:r>
              <a:rPr lang="en-GB" sz="32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in </a:t>
            </a:r>
            <a:r>
              <a:rPr lang="en-GB" sz="3200" b="1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unserem</a:t>
            </a:r>
            <a:r>
              <a:rPr lang="en-GB" sz="32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Partner </a:t>
            </a:r>
            <a:r>
              <a:rPr lang="en-GB" sz="3200" b="1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entdecken</a:t>
            </a:r>
            <a:endParaRPr kumimoji="1" lang="en-GB" sz="3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381000" y="3962400"/>
            <a:ext cx="429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en-GB" sz="4000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Ein</a:t>
            </a:r>
            <a:r>
              <a:rPr kumimoji="1" lang="en-GB" sz="4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kumimoji="1" lang="en-GB" sz="4000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Paar</a:t>
            </a:r>
            <a:r>
              <a:rPr kumimoji="1" lang="en-GB" sz="4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kumimoji="1" lang="en-GB" sz="4000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ist</a:t>
            </a:r>
            <a:r>
              <a:rPr kumimoji="1" lang="en-GB" sz="4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:</a:t>
            </a:r>
            <a:endParaRPr kumimoji="1" lang="en-GB" sz="40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38920" name="Picture 8" descr="HappyCoup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57601" y="1014684"/>
            <a:ext cx="5867400" cy="340491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69900" y="4648200"/>
            <a:ext cx="905510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144000" rIns="144000" bIns="144000"/>
          <a:lstStyle/>
          <a:p>
            <a:pPr algn="ctr">
              <a:lnSpc>
                <a:spcPct val="90000"/>
              </a:lnSpc>
              <a:defRPr/>
            </a:pPr>
            <a:r>
              <a:rPr lang="en-GB" sz="3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Das </a:t>
            </a:r>
            <a:r>
              <a:rPr lang="en-GB" sz="3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Abbild</a:t>
            </a:r>
            <a:r>
              <a:rPr lang="en-GB" sz="3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des </a:t>
            </a:r>
            <a:r>
              <a:rPr lang="en-GB" sz="3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Schöpfers</a:t>
            </a:r>
            <a:r>
              <a:rPr lang="en-GB" sz="3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GB" sz="3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– </a:t>
            </a:r>
            <a:r>
              <a:rPr lang="en-GB" sz="3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Leben</a:t>
            </a:r>
            <a:r>
              <a:rPr lang="en-GB" sz="3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GB" sz="3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für</a:t>
            </a:r>
            <a:r>
              <a:rPr lang="en-GB" sz="3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 den Partner, die </a:t>
            </a:r>
            <a:r>
              <a:rPr lang="en-GB" sz="3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Familie</a:t>
            </a:r>
            <a:r>
              <a:rPr lang="en-GB" sz="3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 und die Welt, </a:t>
            </a:r>
            <a:r>
              <a:rPr lang="en-GB" sz="3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ein</a:t>
            </a:r>
            <a:r>
              <a:rPr lang="en-GB" sz="3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GB" sz="3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Beispiel</a:t>
            </a:r>
            <a:r>
              <a:rPr lang="en-GB" sz="3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GB" sz="3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der</a:t>
            </a:r>
            <a:r>
              <a:rPr lang="en-GB" sz="3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GB" sz="3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Liebe</a:t>
            </a:r>
            <a:r>
              <a:rPr lang="en-GB" sz="3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GB" sz="3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werden</a:t>
            </a:r>
            <a:r>
              <a:rPr lang="en-GB" sz="3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GB" sz="3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für</a:t>
            </a:r>
            <a:r>
              <a:rPr lang="en-GB" sz="3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 die Kinder    </a:t>
            </a:r>
            <a:endParaRPr lang="en-GB" sz="3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2" name="Rectangle 22"/>
          <p:cNvSpPr txBox="1">
            <a:spLocks noChangeArrowheads="1"/>
          </p:cNvSpPr>
          <p:nvPr/>
        </p:nvSpPr>
        <p:spPr>
          <a:xfrm>
            <a:off x="0" y="0"/>
            <a:ext cx="9906000" cy="79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Wo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lernen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wir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,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wahrhaftig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zu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lieben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?</a:t>
            </a:r>
            <a:endParaRPr lang="en-GB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8" grpId="0"/>
      <p:bldP spid="156679" grpId="0"/>
      <p:bldP spid="9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6880225" y="4168775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>
              <a:cs typeface="Arial" pitchFamily="34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0" y="1020763"/>
            <a:ext cx="990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2800" b="1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charset="0"/>
              </a:rPr>
              <a:t>Starke </a:t>
            </a:r>
            <a:r>
              <a:rPr lang="en-GB" sz="28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charset="0"/>
              </a:rPr>
              <a:t>Familien</a:t>
            </a:r>
            <a:r>
              <a:rPr lang="en-GB" sz="2800" b="1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GB" sz="28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charset="0"/>
              </a:rPr>
              <a:t>haben</a:t>
            </a:r>
            <a:r>
              <a:rPr lang="en-GB" sz="2800" b="1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GB" sz="28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charset="0"/>
              </a:rPr>
              <a:t>einen</a:t>
            </a:r>
            <a:r>
              <a:rPr lang="en-GB" sz="2800" b="1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GB" sz="28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charset="0"/>
              </a:rPr>
              <a:t>höheren</a:t>
            </a:r>
            <a:r>
              <a:rPr lang="en-GB" sz="2800" b="1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GB" sz="28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charset="0"/>
              </a:rPr>
              <a:t>Fokus</a:t>
            </a:r>
            <a:r>
              <a:rPr lang="en-GB" sz="2800" b="1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GB" sz="28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charset="0"/>
              </a:rPr>
              <a:t>als</a:t>
            </a:r>
            <a:r>
              <a:rPr lang="en-GB" sz="2800" b="1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GB" sz="28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charset="0"/>
              </a:rPr>
              <a:t>nur</a:t>
            </a:r>
            <a:r>
              <a:rPr lang="en-GB" sz="2800" b="1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GB" sz="28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charset="0"/>
              </a:rPr>
              <a:t>sich</a:t>
            </a:r>
            <a:r>
              <a:rPr lang="en-GB" sz="2800" b="1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GB" sz="28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charset="0"/>
              </a:rPr>
              <a:t>selbst</a:t>
            </a:r>
            <a:endParaRPr lang="en-GB" sz="2800" b="1" dirty="0">
              <a:solidFill>
                <a:schemeClr val="bg2">
                  <a:lumMod val="10000"/>
                </a:schemeClr>
              </a:solidFill>
              <a:latin typeface="+mj-lt"/>
              <a:cs typeface="Arial" charset="0"/>
            </a:endParaRPr>
          </a:p>
        </p:txBody>
      </p:sp>
      <p:pic>
        <p:nvPicPr>
          <p:cNvPr id="118789" name="Picture 5" descr="cafamily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299" y="1828800"/>
            <a:ext cx="4375659" cy="42672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8790" name="Picture 6" descr="Rabbi_Lustig_and_family"/>
          <p:cNvPicPr>
            <a:picLocks noChangeAspect="1" noChangeArrowheads="1"/>
          </p:cNvPicPr>
          <p:nvPr/>
        </p:nvPicPr>
        <p:blipFill>
          <a:blip r:embed="rId4" cstate="email"/>
          <a:srcRect l="4745" r="14336"/>
          <a:stretch>
            <a:fillRect/>
          </a:stretch>
        </p:blipFill>
        <p:spPr bwMode="auto">
          <a:xfrm>
            <a:off x="5105400" y="1828800"/>
            <a:ext cx="4114800" cy="326618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8791" name="AutoShape 7"/>
          <p:cNvSpPr>
            <a:spLocks noChangeArrowheads="1"/>
          </p:cNvSpPr>
          <p:nvPr/>
        </p:nvSpPr>
        <p:spPr bwMode="auto">
          <a:xfrm>
            <a:off x="5105400" y="5181600"/>
            <a:ext cx="4114800" cy="1447800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3000" b="1" dirty="0" err="1" smtClean="0">
                <a:solidFill>
                  <a:srgbClr val="FFFFFF"/>
                </a:solidFill>
                <a:latin typeface="+mj-lt"/>
                <a:cs typeface="Arial" charset="0"/>
              </a:rPr>
              <a:t>Altruistischer</a:t>
            </a:r>
            <a:r>
              <a:rPr lang="en-GB" sz="3000" b="1" dirty="0" smtClean="0">
                <a:solidFill>
                  <a:srgbClr val="FFFFFF"/>
                </a:solidFill>
                <a:latin typeface="+mj-lt"/>
                <a:cs typeface="Arial" charset="0"/>
              </a:rPr>
              <a:t> </a:t>
            </a:r>
            <a:r>
              <a:rPr lang="en-GB" sz="3000" b="1" dirty="0" err="1" smtClean="0">
                <a:solidFill>
                  <a:srgbClr val="FFFFFF"/>
                </a:solidFill>
                <a:latin typeface="+mj-lt"/>
                <a:cs typeface="Arial" charset="0"/>
              </a:rPr>
              <a:t>Zweck</a:t>
            </a:r>
            <a:r>
              <a:rPr lang="en-GB" sz="3000" b="1" dirty="0" smtClean="0">
                <a:solidFill>
                  <a:srgbClr val="FFFFFF"/>
                </a:solidFill>
                <a:latin typeface="+mj-lt"/>
                <a:cs typeface="Arial" charset="0"/>
              </a:rPr>
              <a:t> -</a:t>
            </a:r>
            <a:endParaRPr lang="en-GB" sz="3000" b="1" dirty="0">
              <a:solidFill>
                <a:srgbClr val="FFFFFF"/>
              </a:solidFill>
              <a:latin typeface="+mj-lt"/>
              <a:cs typeface="Arial" charset="0"/>
            </a:endParaRPr>
          </a:p>
          <a:p>
            <a:pPr algn="ctr" eaLnBrk="0" hangingPunct="0">
              <a:defRPr/>
            </a:pPr>
            <a:r>
              <a:rPr lang="en-GB" sz="3000" b="1" dirty="0" err="1" smtClean="0">
                <a:solidFill>
                  <a:srgbClr val="FFFFFF"/>
                </a:solidFill>
                <a:latin typeface="+mj-lt"/>
                <a:cs typeface="Arial" charset="0"/>
              </a:rPr>
              <a:t>Dienst</a:t>
            </a:r>
            <a:r>
              <a:rPr lang="en-GB" sz="3000" b="1" dirty="0" smtClean="0">
                <a:solidFill>
                  <a:srgbClr val="FFFFFF"/>
                </a:solidFill>
                <a:latin typeface="+mj-lt"/>
                <a:cs typeface="Arial" charset="0"/>
              </a:rPr>
              <a:t> </a:t>
            </a:r>
            <a:r>
              <a:rPr lang="en-GB" sz="3000" b="1" dirty="0" err="1" smtClean="0">
                <a:solidFill>
                  <a:srgbClr val="FFFFFF"/>
                </a:solidFill>
                <a:latin typeface="+mj-lt"/>
                <a:cs typeface="Arial" charset="0"/>
              </a:rPr>
              <a:t>für</a:t>
            </a:r>
            <a:r>
              <a:rPr lang="en-GB" sz="3000" b="1" dirty="0" smtClean="0">
                <a:solidFill>
                  <a:srgbClr val="FFFFFF"/>
                </a:solidFill>
                <a:latin typeface="+mj-lt"/>
                <a:cs typeface="Arial" charset="0"/>
              </a:rPr>
              <a:t> die </a:t>
            </a:r>
            <a:r>
              <a:rPr lang="en-GB" sz="3000" b="1" dirty="0" err="1" smtClean="0">
                <a:solidFill>
                  <a:srgbClr val="FFFFFF"/>
                </a:solidFill>
                <a:latin typeface="+mj-lt"/>
                <a:cs typeface="Arial" charset="0"/>
              </a:rPr>
              <a:t>größere</a:t>
            </a:r>
            <a:endParaRPr lang="en-GB" sz="3000" b="1" dirty="0" smtClean="0">
              <a:solidFill>
                <a:srgbClr val="FFFFFF"/>
              </a:solidFill>
              <a:latin typeface="+mj-lt"/>
              <a:cs typeface="Arial" charset="0"/>
            </a:endParaRPr>
          </a:p>
          <a:p>
            <a:pPr algn="ctr" eaLnBrk="0" hangingPunct="0">
              <a:defRPr/>
            </a:pPr>
            <a:r>
              <a:rPr lang="en-GB" sz="3000" b="1" dirty="0" err="1" smtClean="0">
                <a:solidFill>
                  <a:srgbClr val="FFFFFF"/>
                </a:solidFill>
                <a:latin typeface="+mj-lt"/>
                <a:cs typeface="Arial" charset="0"/>
              </a:rPr>
              <a:t>Gemeinschaft</a:t>
            </a:r>
            <a:endParaRPr lang="en-GB" sz="3000" b="1" dirty="0">
              <a:solidFill>
                <a:srgbClr val="FFFFFF"/>
              </a:solidFill>
              <a:latin typeface="+mj-lt"/>
              <a:cs typeface="Arial" charset="0"/>
            </a:endParaRPr>
          </a:p>
        </p:txBody>
      </p:sp>
      <p:sp>
        <p:nvSpPr>
          <p:cNvPr id="11" name="Rectangle 22"/>
          <p:cNvSpPr txBox="1">
            <a:spLocks noChangeArrowheads="1"/>
          </p:cNvSpPr>
          <p:nvPr/>
        </p:nvSpPr>
        <p:spPr>
          <a:xfrm>
            <a:off x="0" y="0"/>
            <a:ext cx="9906000" cy="79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Die </a:t>
            </a:r>
            <a:r>
              <a:rPr lang="en-GB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Familie</a:t>
            </a:r>
            <a:r>
              <a:rPr lang="en-GB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lebt</a:t>
            </a:r>
            <a:r>
              <a:rPr lang="en-GB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für</a:t>
            </a:r>
            <a:r>
              <a:rPr lang="en-GB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die </a:t>
            </a:r>
            <a:r>
              <a:rPr lang="en-GB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Gemeinschaft</a:t>
            </a:r>
            <a:r>
              <a:rPr lang="en-GB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, Nation u. Welt</a:t>
            </a:r>
            <a:endParaRPr lang="en-GB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38800" y="2362200"/>
            <a:ext cx="4044950" cy="3200400"/>
          </a:xfrm>
        </p:spPr>
        <p:txBody>
          <a:bodyPr/>
          <a:lstStyle/>
          <a:p>
            <a:pPr marL="360363" indent="-360363" eaLnBrk="1" hangingPunct="1">
              <a:spcBef>
                <a:spcPct val="0"/>
              </a:spcBef>
              <a:buFontTx/>
              <a:buAutoNum type="arabicPeriod"/>
            </a:pPr>
            <a:r>
              <a:rPr lang="en-GB" sz="3500" b="1" dirty="0" err="1" smtClean="0">
                <a:solidFill>
                  <a:schemeClr val="bg2">
                    <a:lumMod val="10000"/>
                  </a:schemeClr>
                </a:solidFill>
              </a:rPr>
              <a:t>Liebe</a:t>
            </a:r>
            <a:r>
              <a:rPr lang="en-GB" sz="3500" b="1" dirty="0" smtClean="0">
                <a:solidFill>
                  <a:schemeClr val="bg2">
                    <a:lumMod val="10000"/>
                  </a:schemeClr>
                </a:solidFill>
              </a:rPr>
              <a:t> des </a:t>
            </a:r>
            <a:r>
              <a:rPr lang="en-GB" sz="3500" b="1" dirty="0" err="1" smtClean="0">
                <a:solidFill>
                  <a:schemeClr val="bg2">
                    <a:lumMod val="10000"/>
                  </a:schemeClr>
                </a:solidFill>
              </a:rPr>
              <a:t>Kindes</a:t>
            </a:r>
            <a:endParaRPr lang="en-GB" sz="35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60363" indent="-360363" eaLnBrk="1" hangingPunct="1">
              <a:spcBef>
                <a:spcPct val="0"/>
              </a:spcBef>
              <a:buFontTx/>
              <a:buAutoNum type="arabicPeriod"/>
            </a:pPr>
            <a:r>
              <a:rPr lang="en-GB" sz="3500" b="1" dirty="0" err="1" smtClean="0">
                <a:solidFill>
                  <a:schemeClr val="bg2">
                    <a:lumMod val="10000"/>
                  </a:schemeClr>
                </a:solidFill>
              </a:rPr>
              <a:t>Geschwisterliche</a:t>
            </a:r>
            <a:r>
              <a:rPr lang="en-GB" sz="35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3500" b="1" dirty="0" err="1" smtClean="0">
                <a:solidFill>
                  <a:schemeClr val="bg2">
                    <a:lumMod val="10000"/>
                  </a:schemeClr>
                </a:solidFill>
              </a:rPr>
              <a:t>Liebe</a:t>
            </a:r>
            <a:endParaRPr lang="en-GB" sz="35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60363" indent="-360363" eaLnBrk="1" hangingPunct="1">
              <a:spcBef>
                <a:spcPct val="0"/>
              </a:spcBef>
              <a:buFontTx/>
              <a:buAutoNum type="arabicPeriod"/>
            </a:pPr>
            <a:r>
              <a:rPr lang="en-GB" sz="3500" b="1" dirty="0" err="1" smtClean="0">
                <a:solidFill>
                  <a:schemeClr val="bg2">
                    <a:lumMod val="10000"/>
                  </a:schemeClr>
                </a:solidFill>
              </a:rPr>
              <a:t>Partnerschaftliche</a:t>
            </a:r>
            <a:r>
              <a:rPr lang="en-GB" sz="35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3500" b="1" dirty="0" err="1" smtClean="0">
                <a:solidFill>
                  <a:schemeClr val="bg2">
                    <a:lumMod val="10000"/>
                  </a:schemeClr>
                </a:solidFill>
              </a:rPr>
              <a:t>Liebe</a:t>
            </a:r>
            <a:endParaRPr lang="en-GB" sz="35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60363" indent="-360363" eaLnBrk="1" hangingPunct="1">
              <a:spcBef>
                <a:spcPct val="0"/>
              </a:spcBef>
              <a:buFontTx/>
              <a:buAutoNum type="arabicPeriod"/>
            </a:pPr>
            <a:r>
              <a:rPr lang="en-GB" sz="3500" b="1" dirty="0" err="1" smtClean="0">
                <a:solidFill>
                  <a:schemeClr val="bg2">
                    <a:lumMod val="10000"/>
                  </a:schemeClr>
                </a:solidFill>
              </a:rPr>
              <a:t>Elterliche</a:t>
            </a:r>
            <a:r>
              <a:rPr lang="en-GB" sz="35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3500" b="1" dirty="0" err="1" smtClean="0">
                <a:solidFill>
                  <a:schemeClr val="bg2">
                    <a:lumMod val="10000"/>
                  </a:schemeClr>
                </a:solidFill>
              </a:rPr>
              <a:t>Liebe</a:t>
            </a:r>
            <a:endParaRPr lang="en-GB" sz="35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0" y="990600"/>
            <a:ext cx="99060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35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charset="0"/>
              </a:rPr>
              <a:t>Werden</a:t>
            </a:r>
            <a:r>
              <a:rPr lang="en-GB" sz="3500" b="1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GB" sz="35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charset="0"/>
              </a:rPr>
              <a:t>erlernt</a:t>
            </a:r>
            <a:r>
              <a:rPr lang="en-GB" sz="3500" b="1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charset="0"/>
              </a:rPr>
              <a:t> und </a:t>
            </a:r>
            <a:r>
              <a:rPr lang="en-GB" sz="35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charset="0"/>
              </a:rPr>
              <a:t>erlebt</a:t>
            </a:r>
            <a:r>
              <a:rPr lang="en-GB" sz="3500" b="1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charset="0"/>
              </a:rPr>
              <a:t> in </a:t>
            </a:r>
            <a:r>
              <a:rPr lang="en-GB" sz="35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charset="0"/>
              </a:rPr>
              <a:t>der</a:t>
            </a:r>
            <a:r>
              <a:rPr lang="en-GB" sz="3500" b="1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GB" sz="35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charset="0"/>
              </a:rPr>
              <a:t>Familie</a:t>
            </a:r>
            <a:endParaRPr lang="en-GB" sz="3500" b="1" dirty="0">
              <a:solidFill>
                <a:schemeClr val="bg2">
                  <a:lumMod val="10000"/>
                </a:schemeClr>
              </a:solidFill>
              <a:latin typeface="+mj-lt"/>
              <a:cs typeface="Arial" charset="0"/>
            </a:endParaRPr>
          </a:p>
        </p:txBody>
      </p:sp>
      <p:pic>
        <p:nvPicPr>
          <p:cNvPr id="122885" name="Picture 5" descr="spheres of lov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5300" y="1524000"/>
            <a:ext cx="5067300" cy="468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2"/>
          <p:cNvSpPr txBox="1">
            <a:spLocks noChangeArrowheads="1"/>
          </p:cNvSpPr>
          <p:nvPr/>
        </p:nvSpPr>
        <p:spPr>
          <a:xfrm>
            <a:off x="0" y="0"/>
            <a:ext cx="9906000" cy="79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Die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vier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großen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Bereiche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des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Herzens</a:t>
            </a:r>
            <a:endParaRPr lang="en-GB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 autoUpdateAnimBg="0"/>
      <p:bldP spid="122884" grpId="0" autoUpdateAnimBg="0"/>
      <p:bldP spid="122884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Oval 2"/>
          <p:cNvSpPr>
            <a:spLocks noChangeArrowheads="1"/>
          </p:cNvSpPr>
          <p:nvPr/>
        </p:nvSpPr>
        <p:spPr bwMode="auto">
          <a:xfrm>
            <a:off x="476250" y="596900"/>
            <a:ext cx="8915400" cy="6057900"/>
          </a:xfrm>
          <a:prstGeom prst="ellipse">
            <a:avLst/>
          </a:prstGeom>
          <a:gradFill rotWithShape="0">
            <a:gsLst>
              <a:gs pos="0">
                <a:srgbClr val="9DD99D"/>
              </a:gs>
              <a:gs pos="100000">
                <a:srgbClr val="D5E6E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GB" sz="2400">
              <a:cs typeface="Arial" pitchFamily="34" charset="0"/>
            </a:endParaRPr>
          </a:p>
        </p:txBody>
      </p:sp>
      <p:sp>
        <p:nvSpPr>
          <p:cNvPr id="123907" name="Oval 3"/>
          <p:cNvSpPr>
            <a:spLocks noChangeArrowheads="1"/>
          </p:cNvSpPr>
          <p:nvPr/>
        </p:nvSpPr>
        <p:spPr bwMode="auto">
          <a:xfrm>
            <a:off x="3632200" y="2438400"/>
            <a:ext cx="2641600" cy="1981200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50000">
                <a:srgbClr val="9900FF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 sz="2400">
              <a:cs typeface="Arial" pitchFamily="34" charset="0"/>
            </a:endParaRPr>
          </a:p>
        </p:txBody>
      </p:sp>
      <p:sp>
        <p:nvSpPr>
          <p:cNvPr id="43012" name="Oval 4"/>
          <p:cNvSpPr>
            <a:spLocks noChangeArrowheads="1"/>
          </p:cNvSpPr>
          <p:nvPr/>
        </p:nvSpPr>
        <p:spPr bwMode="auto">
          <a:xfrm>
            <a:off x="1320800" y="2895600"/>
            <a:ext cx="1733550" cy="1066800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2400">
              <a:cs typeface="Arial" pitchFamily="34" charset="0"/>
            </a:endParaRPr>
          </a:p>
        </p:txBody>
      </p:sp>
      <p:sp>
        <p:nvSpPr>
          <p:cNvPr id="43013" name="Oval 5"/>
          <p:cNvSpPr>
            <a:spLocks noChangeArrowheads="1"/>
          </p:cNvSpPr>
          <p:nvPr/>
        </p:nvSpPr>
        <p:spPr bwMode="auto">
          <a:xfrm>
            <a:off x="6851650" y="2895600"/>
            <a:ext cx="1733550" cy="1066800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2400">
              <a:cs typeface="Arial" pitchFamily="34" charset="0"/>
            </a:endParaRPr>
          </a:p>
        </p:txBody>
      </p:sp>
      <p:sp>
        <p:nvSpPr>
          <p:cNvPr id="43014" name="Oval 6"/>
          <p:cNvSpPr>
            <a:spLocks noChangeArrowheads="1"/>
          </p:cNvSpPr>
          <p:nvPr/>
        </p:nvSpPr>
        <p:spPr bwMode="auto">
          <a:xfrm>
            <a:off x="3921125" y="4876800"/>
            <a:ext cx="2063750" cy="13716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chemeClr val="accent1"/>
              </a:gs>
            </a:gsLst>
            <a:lin ang="0" scaled="1"/>
          </a:gradFill>
          <a:ln w="38100" algn="ctr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2400">
              <a:cs typeface="Arial" pitchFamily="34" charset="0"/>
            </a:endParaRPr>
          </a:p>
        </p:txBody>
      </p:sp>
      <p:sp>
        <p:nvSpPr>
          <p:cNvPr id="43015" name="Oval 17"/>
          <p:cNvSpPr>
            <a:spLocks noChangeArrowheads="1"/>
          </p:cNvSpPr>
          <p:nvPr/>
        </p:nvSpPr>
        <p:spPr bwMode="auto">
          <a:xfrm>
            <a:off x="4622800" y="3276600"/>
            <a:ext cx="6604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2400">
              <a:cs typeface="Arial" pitchFamily="34" charset="0"/>
            </a:endParaRPr>
          </a:p>
        </p:txBody>
      </p:sp>
      <p:sp>
        <p:nvSpPr>
          <p:cNvPr id="43016" name="AutoShape 18"/>
          <p:cNvSpPr>
            <a:spLocks noChangeArrowheads="1"/>
          </p:cNvSpPr>
          <p:nvPr/>
        </p:nvSpPr>
        <p:spPr bwMode="auto">
          <a:xfrm rot="-2700000">
            <a:off x="3390900" y="4287838"/>
            <a:ext cx="690563" cy="1163637"/>
          </a:xfrm>
          <a:prstGeom prst="upArrow">
            <a:avLst>
              <a:gd name="adj1" fmla="val 50000"/>
              <a:gd name="adj2" fmla="val 45637"/>
            </a:avLst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GB" sz="2400">
              <a:cs typeface="Arial" pitchFamily="34" charset="0"/>
            </a:endParaRPr>
          </a:p>
        </p:txBody>
      </p:sp>
      <p:sp>
        <p:nvSpPr>
          <p:cNvPr id="43017" name="AutoShape 19"/>
          <p:cNvSpPr>
            <a:spLocks noChangeArrowheads="1"/>
          </p:cNvSpPr>
          <p:nvPr/>
        </p:nvSpPr>
        <p:spPr bwMode="auto">
          <a:xfrm rot="-2700000">
            <a:off x="2578100" y="3675063"/>
            <a:ext cx="688975" cy="903287"/>
          </a:xfrm>
          <a:prstGeom prst="upArrow">
            <a:avLst>
              <a:gd name="adj1" fmla="val 50000"/>
              <a:gd name="adj2" fmla="val 3550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GB" sz="2400">
              <a:cs typeface="Arial" pitchFamily="34" charset="0"/>
            </a:endParaRPr>
          </a:p>
        </p:txBody>
      </p:sp>
      <p:sp>
        <p:nvSpPr>
          <p:cNvPr id="43018" name="AutoShape 20"/>
          <p:cNvSpPr>
            <a:spLocks noChangeArrowheads="1"/>
          </p:cNvSpPr>
          <p:nvPr/>
        </p:nvSpPr>
        <p:spPr bwMode="auto">
          <a:xfrm rot="2700000">
            <a:off x="5703888" y="4251325"/>
            <a:ext cx="679450" cy="1146175"/>
          </a:xfrm>
          <a:prstGeom prst="upArrow">
            <a:avLst>
              <a:gd name="adj1" fmla="val 50000"/>
              <a:gd name="adj2" fmla="val 38932"/>
            </a:avLst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10800000" vert="eaVert" wrap="none" anchor="ctr"/>
          <a:lstStyle/>
          <a:p>
            <a:endParaRPr lang="en-GB" sz="2400">
              <a:cs typeface="Arial" pitchFamily="34" charset="0"/>
            </a:endParaRPr>
          </a:p>
        </p:txBody>
      </p:sp>
      <p:sp>
        <p:nvSpPr>
          <p:cNvPr id="43019" name="Oval 21"/>
          <p:cNvSpPr>
            <a:spLocks noChangeArrowheads="1"/>
          </p:cNvSpPr>
          <p:nvPr/>
        </p:nvSpPr>
        <p:spPr bwMode="auto">
          <a:xfrm>
            <a:off x="1808163" y="3200400"/>
            <a:ext cx="742950" cy="457200"/>
          </a:xfrm>
          <a:prstGeom prst="ellipse">
            <a:avLst/>
          </a:prstGeom>
          <a:solidFill>
            <a:srgbClr val="00FFFF"/>
          </a:solidFill>
          <a:ln w="381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2400"/>
          </a:p>
        </p:txBody>
      </p:sp>
      <p:sp>
        <p:nvSpPr>
          <p:cNvPr id="43020" name="Oval 22"/>
          <p:cNvSpPr>
            <a:spLocks noChangeArrowheads="1"/>
          </p:cNvSpPr>
          <p:nvPr/>
        </p:nvSpPr>
        <p:spPr bwMode="auto">
          <a:xfrm>
            <a:off x="7346950" y="3200400"/>
            <a:ext cx="742950" cy="457200"/>
          </a:xfrm>
          <a:prstGeom prst="ellipse">
            <a:avLst/>
          </a:prstGeom>
          <a:solidFill>
            <a:srgbClr val="00FFFF"/>
          </a:solidFill>
          <a:ln w="381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2400"/>
          </a:p>
        </p:txBody>
      </p:sp>
      <p:sp>
        <p:nvSpPr>
          <p:cNvPr id="43021" name="Text Box 23"/>
          <p:cNvSpPr txBox="1">
            <a:spLocks noChangeArrowheads="1"/>
          </p:cNvSpPr>
          <p:nvPr/>
        </p:nvSpPr>
        <p:spPr bwMode="auto">
          <a:xfrm>
            <a:off x="4292600" y="914400"/>
            <a:ext cx="132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800" b="1">
                <a:solidFill>
                  <a:srgbClr val="FFFFCC"/>
                </a:solidFill>
                <a:cs typeface="Arial" pitchFamily="34" charset="0"/>
              </a:rPr>
              <a:t>GOD</a:t>
            </a:r>
          </a:p>
        </p:txBody>
      </p:sp>
      <p:sp>
        <p:nvSpPr>
          <p:cNvPr id="123928" name="Oval 24"/>
          <p:cNvSpPr>
            <a:spLocks noChangeAspect="1" noChangeArrowheads="1"/>
          </p:cNvSpPr>
          <p:nvPr/>
        </p:nvSpPr>
        <p:spPr bwMode="auto">
          <a:xfrm>
            <a:off x="3886200" y="2624138"/>
            <a:ext cx="2136775" cy="1601787"/>
          </a:xfrm>
          <a:prstGeom prst="ellipse">
            <a:avLst/>
          </a:prstGeom>
          <a:gradFill rotWithShape="0">
            <a:gsLst>
              <a:gs pos="0">
                <a:srgbClr val="800080"/>
              </a:gs>
              <a:gs pos="50000">
                <a:schemeClr val="folHlink"/>
              </a:gs>
              <a:gs pos="100000">
                <a:srgbClr val="80008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2400">
              <a:latin typeface="Arial" charset="0"/>
            </a:endParaRPr>
          </a:p>
        </p:txBody>
      </p:sp>
      <p:sp>
        <p:nvSpPr>
          <p:cNvPr id="123930" name="Oval 26"/>
          <p:cNvSpPr>
            <a:spLocks noChangeAspect="1" noChangeArrowheads="1"/>
          </p:cNvSpPr>
          <p:nvPr/>
        </p:nvSpPr>
        <p:spPr bwMode="auto">
          <a:xfrm>
            <a:off x="4100513" y="2784475"/>
            <a:ext cx="1706562" cy="1281113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2400">
              <a:latin typeface="Arial" charset="0"/>
            </a:endParaRPr>
          </a:p>
        </p:txBody>
      </p:sp>
      <p:sp>
        <p:nvSpPr>
          <p:cNvPr id="43024" name="Text Box 27"/>
          <p:cNvSpPr txBox="1">
            <a:spLocks noChangeArrowheads="1"/>
          </p:cNvSpPr>
          <p:nvPr/>
        </p:nvSpPr>
        <p:spPr bwMode="auto">
          <a:xfrm>
            <a:off x="4127500" y="4941888"/>
            <a:ext cx="16510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800" b="1" dirty="0" smtClean="0">
                <a:solidFill>
                  <a:srgbClr val="FFFFCC"/>
                </a:solidFill>
                <a:cs typeface="Arial" pitchFamily="34" charset="0"/>
              </a:rPr>
              <a:t>Kind</a:t>
            </a:r>
            <a:endParaRPr lang="en-GB" sz="2800" b="1" dirty="0">
              <a:solidFill>
                <a:srgbClr val="FFFFCC"/>
              </a:solidFill>
              <a:cs typeface="Arial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GB" sz="2800" b="1" dirty="0">
                <a:solidFill>
                  <a:srgbClr val="FFFFCC"/>
                </a:solidFill>
                <a:cs typeface="Arial" pitchFamily="34" charset="0"/>
              </a:rPr>
              <a:t>M   </a:t>
            </a:r>
            <a:r>
              <a:rPr lang="en-GB" sz="2800" b="1" dirty="0" smtClean="0">
                <a:solidFill>
                  <a:srgbClr val="FFFFCC"/>
                </a:solidFill>
                <a:cs typeface="Arial" pitchFamily="34" charset="0"/>
              </a:rPr>
              <a:t>W</a:t>
            </a:r>
            <a:endParaRPr lang="en-GB" sz="2800" b="1" dirty="0">
              <a:solidFill>
                <a:srgbClr val="FFFFCC"/>
              </a:solidFill>
              <a:cs typeface="Arial" pitchFamily="34" charset="0"/>
            </a:endParaRPr>
          </a:p>
        </p:txBody>
      </p:sp>
      <p:sp>
        <p:nvSpPr>
          <p:cNvPr id="123932" name="Oval 28"/>
          <p:cNvSpPr>
            <a:spLocks noChangeAspect="1" noChangeArrowheads="1"/>
          </p:cNvSpPr>
          <p:nvPr/>
        </p:nvSpPr>
        <p:spPr bwMode="auto">
          <a:xfrm>
            <a:off x="4311650" y="2941638"/>
            <a:ext cx="1282700" cy="9636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 sz="2400">
              <a:cs typeface="Arial" pitchFamily="34" charset="0"/>
            </a:endParaRPr>
          </a:p>
        </p:txBody>
      </p:sp>
      <p:sp>
        <p:nvSpPr>
          <p:cNvPr id="43026" name="Oval 29"/>
          <p:cNvSpPr>
            <a:spLocks noChangeArrowheads="1"/>
          </p:cNvSpPr>
          <p:nvPr/>
        </p:nvSpPr>
        <p:spPr bwMode="auto">
          <a:xfrm>
            <a:off x="4622800" y="3276600"/>
            <a:ext cx="6604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2400">
              <a:cs typeface="Arial" pitchFamily="34" charset="0"/>
            </a:endParaRPr>
          </a:p>
        </p:txBody>
      </p:sp>
      <p:sp>
        <p:nvSpPr>
          <p:cNvPr id="43027" name="AutoShape 30"/>
          <p:cNvSpPr>
            <a:spLocks noChangeArrowheads="1"/>
          </p:cNvSpPr>
          <p:nvPr/>
        </p:nvSpPr>
        <p:spPr bwMode="auto">
          <a:xfrm>
            <a:off x="4705350" y="2133600"/>
            <a:ext cx="495300" cy="11430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2400">
              <a:cs typeface="Arial" pitchFamily="34" charset="0"/>
            </a:endParaRPr>
          </a:p>
        </p:txBody>
      </p:sp>
      <p:sp>
        <p:nvSpPr>
          <p:cNvPr id="43028" name="AutoShape 31"/>
          <p:cNvSpPr>
            <a:spLocks noChangeArrowheads="1"/>
          </p:cNvSpPr>
          <p:nvPr/>
        </p:nvSpPr>
        <p:spPr bwMode="auto">
          <a:xfrm rot="10800000">
            <a:off x="5294313" y="3035300"/>
            <a:ext cx="1485900" cy="812800"/>
          </a:xfrm>
          <a:prstGeom prst="rightArrow">
            <a:avLst>
              <a:gd name="adj1" fmla="val 50000"/>
              <a:gd name="adj2" fmla="val 42191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endParaRPr lang="en-GB" sz="2400">
              <a:cs typeface="Arial" pitchFamily="34" charset="0"/>
            </a:endParaRPr>
          </a:p>
        </p:txBody>
      </p:sp>
      <p:sp>
        <p:nvSpPr>
          <p:cNvPr id="43029" name="AutoShape 32"/>
          <p:cNvSpPr>
            <a:spLocks noChangeArrowheads="1"/>
          </p:cNvSpPr>
          <p:nvPr/>
        </p:nvSpPr>
        <p:spPr bwMode="auto">
          <a:xfrm>
            <a:off x="3122613" y="3032125"/>
            <a:ext cx="1485900" cy="838200"/>
          </a:xfrm>
          <a:prstGeom prst="rightArrow">
            <a:avLst>
              <a:gd name="adj1" fmla="val 50000"/>
              <a:gd name="adj2" fmla="val 40912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GB" sz="2400">
              <a:cs typeface="Arial" pitchFamily="34" charset="0"/>
            </a:endParaRPr>
          </a:p>
        </p:txBody>
      </p:sp>
      <p:sp>
        <p:nvSpPr>
          <p:cNvPr id="43030" name="AutoShape 33"/>
          <p:cNvSpPr>
            <a:spLocks noChangeArrowheads="1"/>
          </p:cNvSpPr>
          <p:nvPr/>
        </p:nvSpPr>
        <p:spPr bwMode="auto">
          <a:xfrm>
            <a:off x="4525963" y="3621088"/>
            <a:ext cx="881062" cy="1247775"/>
          </a:xfrm>
          <a:prstGeom prst="downArrow">
            <a:avLst>
              <a:gd name="adj1" fmla="val 50000"/>
              <a:gd name="adj2" fmla="val 38356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2400">
              <a:cs typeface="Arial" pitchFamily="34" charset="0"/>
            </a:endParaRPr>
          </a:p>
        </p:txBody>
      </p:sp>
      <p:sp>
        <p:nvSpPr>
          <p:cNvPr id="43031" name="Oval 34"/>
          <p:cNvSpPr>
            <a:spLocks noChangeArrowheads="1"/>
          </p:cNvSpPr>
          <p:nvPr/>
        </p:nvSpPr>
        <p:spPr bwMode="auto">
          <a:xfrm>
            <a:off x="3962400" y="838200"/>
            <a:ext cx="2063750" cy="13716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chemeClr val="accent1"/>
              </a:gs>
            </a:gsLst>
            <a:lin ang="0" scaled="1"/>
          </a:gradFill>
          <a:ln w="38100" algn="ctr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>
              <a:cs typeface="Arial" pitchFamily="34" charset="0"/>
            </a:endParaRPr>
          </a:p>
        </p:txBody>
      </p:sp>
      <p:sp>
        <p:nvSpPr>
          <p:cNvPr id="43032" name="AutoShape 35"/>
          <p:cNvSpPr>
            <a:spLocks noChangeArrowheads="1"/>
          </p:cNvSpPr>
          <p:nvPr/>
        </p:nvSpPr>
        <p:spPr bwMode="auto">
          <a:xfrm rot="2700000">
            <a:off x="6457156" y="3683794"/>
            <a:ext cx="752475" cy="979488"/>
          </a:xfrm>
          <a:prstGeom prst="upArrow">
            <a:avLst>
              <a:gd name="adj1" fmla="val 50000"/>
              <a:gd name="adj2" fmla="val 3004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10800000" vert="eaVert" wrap="none" anchor="ctr"/>
          <a:lstStyle/>
          <a:p>
            <a:endParaRPr lang="en-GB" sz="2400">
              <a:cs typeface="Arial" pitchFamily="34" charset="0"/>
            </a:endParaRPr>
          </a:p>
        </p:txBody>
      </p:sp>
      <p:sp>
        <p:nvSpPr>
          <p:cNvPr id="123940" name="Text Box 36"/>
          <p:cNvSpPr txBox="1">
            <a:spLocks noChangeArrowheads="1"/>
          </p:cNvSpPr>
          <p:nvPr/>
        </p:nvSpPr>
        <p:spPr bwMode="auto">
          <a:xfrm>
            <a:off x="4210050" y="914400"/>
            <a:ext cx="156845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3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GOTT</a:t>
            </a:r>
            <a:endParaRPr lang="en-GB" sz="3200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FFCC"/>
                </a:solidFill>
                <a:latin typeface="Arial" charset="0"/>
              </a:rPr>
              <a:t>M    </a:t>
            </a:r>
            <a:r>
              <a:rPr lang="en-GB" sz="2800" b="1" dirty="0" smtClean="0">
                <a:solidFill>
                  <a:srgbClr val="FFFFCC"/>
                </a:solidFill>
                <a:latin typeface="Arial" charset="0"/>
              </a:rPr>
              <a:t>W</a:t>
            </a:r>
            <a:endParaRPr lang="en-GB" sz="2800" b="1" dirty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43034" name="Text Box 27"/>
          <p:cNvSpPr txBox="1">
            <a:spLocks noChangeArrowheads="1"/>
          </p:cNvSpPr>
          <p:nvPr/>
        </p:nvSpPr>
        <p:spPr bwMode="auto">
          <a:xfrm>
            <a:off x="3065463" y="3201988"/>
            <a:ext cx="15888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 err="1" smtClean="0">
                <a:solidFill>
                  <a:srgbClr val="FFFFFF"/>
                </a:solidFill>
              </a:rPr>
              <a:t>Ehemann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43035" name="Text Box 28"/>
          <p:cNvSpPr txBox="1">
            <a:spLocks noChangeArrowheads="1"/>
          </p:cNvSpPr>
          <p:nvPr/>
        </p:nvSpPr>
        <p:spPr bwMode="auto">
          <a:xfrm>
            <a:off x="5595938" y="3163888"/>
            <a:ext cx="1433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 err="1" smtClean="0">
                <a:solidFill>
                  <a:srgbClr val="FFFFFF"/>
                </a:solidFill>
              </a:rPr>
              <a:t>Ehefrau</a:t>
            </a:r>
            <a:r>
              <a:rPr lang="en-GB" sz="2400" dirty="0" smtClean="0">
                <a:solidFill>
                  <a:srgbClr val="FFFFFF"/>
                </a:solidFill>
              </a:rPr>
              <a:t>  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43036" name="Text Box 29"/>
          <p:cNvSpPr txBox="1">
            <a:spLocks noChangeArrowheads="1"/>
          </p:cNvSpPr>
          <p:nvPr/>
        </p:nvSpPr>
        <p:spPr bwMode="auto">
          <a:xfrm>
            <a:off x="4722858" y="3649663"/>
            <a:ext cx="553998" cy="89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>
            <a:spAutoFit/>
          </a:bodyPr>
          <a:lstStyle/>
          <a:p>
            <a:r>
              <a:rPr lang="en-GB" sz="2400" dirty="0" err="1" smtClean="0">
                <a:solidFill>
                  <a:srgbClr val="FFFFFF"/>
                </a:solidFill>
              </a:rPr>
              <a:t>Eltern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43037" name="Text Box 30"/>
          <p:cNvSpPr txBox="1">
            <a:spLocks noChangeArrowheads="1"/>
          </p:cNvSpPr>
          <p:nvPr/>
        </p:nvSpPr>
        <p:spPr bwMode="auto">
          <a:xfrm>
            <a:off x="1220788" y="3963988"/>
            <a:ext cx="1857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400"/>
          </a:p>
        </p:txBody>
      </p:sp>
      <p:sp>
        <p:nvSpPr>
          <p:cNvPr id="43039" name="Text Box 31"/>
          <p:cNvSpPr txBox="1">
            <a:spLocks noChangeArrowheads="1"/>
          </p:cNvSpPr>
          <p:nvPr/>
        </p:nvSpPr>
        <p:spPr bwMode="auto">
          <a:xfrm>
            <a:off x="1744663" y="4344988"/>
            <a:ext cx="1279517" cy="461665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Bruder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endParaRPr lang="en-GB" sz="24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" name="Text Box 32"/>
          <p:cNvSpPr txBox="1">
            <a:spLocks noChangeArrowheads="1"/>
          </p:cNvSpPr>
          <p:nvPr/>
        </p:nvSpPr>
        <p:spPr bwMode="auto">
          <a:xfrm>
            <a:off x="2954338" y="5106988"/>
            <a:ext cx="952505" cy="461665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GB" sz="2400" b="1" dirty="0" err="1" smtClean="0">
                <a:solidFill>
                  <a:schemeClr val="accent3">
                    <a:lumMod val="75000"/>
                  </a:schemeClr>
                </a:solidFill>
              </a:rPr>
              <a:t>Sohn</a:t>
            </a:r>
            <a:endParaRPr lang="en-GB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3040" name="Text Box 33"/>
          <p:cNvSpPr txBox="1">
            <a:spLocks noChangeArrowheads="1"/>
          </p:cNvSpPr>
          <p:nvPr/>
        </p:nvSpPr>
        <p:spPr bwMode="auto">
          <a:xfrm>
            <a:off x="6064250" y="5100638"/>
            <a:ext cx="1290353" cy="461665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GB" sz="2400" b="1" dirty="0" err="1" smtClean="0">
                <a:solidFill>
                  <a:schemeClr val="accent3">
                    <a:lumMod val="75000"/>
                  </a:schemeClr>
                </a:solidFill>
              </a:rPr>
              <a:t>Tochter</a:t>
            </a:r>
            <a:endParaRPr lang="en-GB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3042" name="Text Box 34"/>
          <p:cNvSpPr txBox="1">
            <a:spLocks noChangeArrowheads="1"/>
          </p:cNvSpPr>
          <p:nvPr/>
        </p:nvSpPr>
        <p:spPr bwMode="auto">
          <a:xfrm>
            <a:off x="6999288" y="4319588"/>
            <a:ext cx="1763712" cy="461665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Schwester</a:t>
            </a:r>
            <a:endParaRPr lang="en-GB" sz="24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509588" y="990600"/>
            <a:ext cx="239395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defRPr/>
            </a:pPr>
            <a:r>
              <a:rPr lang="en-GB" sz="2000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Elternliebe</a:t>
            </a:r>
            <a:endParaRPr lang="en-GB" sz="20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marL="609600" indent="-609600">
              <a:spcBef>
                <a:spcPct val="20000"/>
              </a:spcBef>
              <a:defRPr/>
            </a:pPr>
            <a:r>
              <a:rPr lang="en-GB" sz="2000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Partnerliebe</a:t>
            </a:r>
            <a:endParaRPr lang="en-GB" sz="20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marL="609600" indent="-609600">
              <a:spcBef>
                <a:spcPct val="20000"/>
              </a:spcBef>
              <a:defRPr/>
            </a:pPr>
            <a:r>
              <a:rPr lang="en-GB" sz="2000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Geschw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. </a:t>
            </a:r>
            <a:r>
              <a:rPr lang="en-GB" sz="2000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Liebe</a:t>
            </a:r>
            <a:endParaRPr lang="en-GB" sz="20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marL="609600" indent="-609600">
              <a:spcBef>
                <a:spcPct val="20000"/>
              </a:spcBef>
              <a:defRPr/>
            </a:pPr>
            <a:r>
              <a:rPr lang="en-GB" sz="2000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Kindl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. </a:t>
            </a:r>
            <a:r>
              <a:rPr lang="en-GB" sz="2000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Liebe</a:t>
            </a:r>
            <a:endParaRPr lang="en-GB" sz="20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3044" name="AutoShape 36"/>
          <p:cNvSpPr>
            <a:spLocks noChangeArrowheads="1"/>
          </p:cNvSpPr>
          <p:nvPr/>
        </p:nvSpPr>
        <p:spPr bwMode="auto">
          <a:xfrm>
            <a:off x="2600325" y="1028700"/>
            <a:ext cx="330200" cy="1422400"/>
          </a:xfrm>
          <a:prstGeom prst="upArrow">
            <a:avLst>
              <a:gd name="adj1" fmla="val 50000"/>
              <a:gd name="adj2" fmla="val 1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39" name="Rectangle 22"/>
          <p:cNvSpPr txBox="1">
            <a:spLocks noChangeArrowheads="1"/>
          </p:cNvSpPr>
          <p:nvPr/>
        </p:nvSpPr>
        <p:spPr>
          <a:xfrm>
            <a:off x="0" y="0"/>
            <a:ext cx="9906000" cy="79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Die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vier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großen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Bereiche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des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Herzens</a:t>
            </a:r>
            <a:endParaRPr lang="en-GB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animBg="1"/>
      <p:bldP spid="123907" grpId="0" animBg="1"/>
      <p:bldP spid="123928" grpId="0" animBg="1"/>
      <p:bldP spid="123930" grpId="0" animBg="1"/>
      <p:bldP spid="12393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val 2"/>
          <p:cNvSpPr>
            <a:spLocks noChangeArrowheads="1"/>
          </p:cNvSpPr>
          <p:nvPr/>
        </p:nvSpPr>
        <p:spPr bwMode="auto">
          <a:xfrm>
            <a:off x="457200" y="260350"/>
            <a:ext cx="8915400" cy="6057900"/>
          </a:xfrm>
          <a:prstGeom prst="ellipse">
            <a:avLst/>
          </a:prstGeom>
          <a:gradFill rotWithShape="0">
            <a:gsLst>
              <a:gs pos="0">
                <a:srgbClr val="9DD99D"/>
              </a:gs>
              <a:gs pos="100000">
                <a:srgbClr val="D5E6E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GB" sz="2400">
              <a:cs typeface="Arial" pitchFamily="34" charset="0"/>
            </a:endParaRPr>
          </a:p>
        </p:txBody>
      </p:sp>
      <p:sp>
        <p:nvSpPr>
          <p:cNvPr id="44035" name="Oval 3"/>
          <p:cNvSpPr>
            <a:spLocks noChangeArrowheads="1"/>
          </p:cNvSpPr>
          <p:nvPr/>
        </p:nvSpPr>
        <p:spPr bwMode="auto">
          <a:xfrm>
            <a:off x="3922713" y="1001712"/>
            <a:ext cx="2063750" cy="1371600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rgbClr val="33996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GB" sz="2400">
              <a:cs typeface="Arial" pitchFamily="34" charset="0"/>
            </a:endParaRPr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 rot="2700000">
            <a:off x="5864225" y="2181225"/>
            <a:ext cx="1016000" cy="247650"/>
          </a:xfrm>
          <a:prstGeom prst="leftRightArrow">
            <a:avLst>
              <a:gd name="adj1" fmla="val 50000"/>
              <a:gd name="adj2" fmla="val 88889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GB" sz="2400">
              <a:cs typeface="Arial" pitchFamily="34" charset="0"/>
            </a:endParaRPr>
          </a:p>
        </p:txBody>
      </p:sp>
      <p:sp>
        <p:nvSpPr>
          <p:cNvPr id="44037" name="AutoShape 5"/>
          <p:cNvSpPr>
            <a:spLocks noChangeArrowheads="1"/>
          </p:cNvSpPr>
          <p:nvPr/>
        </p:nvSpPr>
        <p:spPr bwMode="auto">
          <a:xfrm rot="-2700000">
            <a:off x="2970213" y="2197100"/>
            <a:ext cx="1098550" cy="228600"/>
          </a:xfrm>
          <a:prstGeom prst="leftRightArrow">
            <a:avLst>
              <a:gd name="adj1" fmla="val 50000"/>
              <a:gd name="adj2" fmla="val 88725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GB" sz="2400">
              <a:cs typeface="Arial" pitchFamily="34" charset="0"/>
            </a:endParaRPr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2743200" y="4025205"/>
            <a:ext cx="152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2800" b="1" dirty="0" err="1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Liebe</a:t>
            </a:r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 des Mannes</a:t>
            </a:r>
            <a:endParaRPr lang="en-GB" sz="2800" b="1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4040" name="Oval 8"/>
          <p:cNvSpPr>
            <a:spLocks noChangeArrowheads="1"/>
          </p:cNvSpPr>
          <p:nvPr/>
        </p:nvSpPr>
        <p:spPr bwMode="auto">
          <a:xfrm>
            <a:off x="4622800" y="3821112"/>
            <a:ext cx="6604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2400">
              <a:cs typeface="Arial" pitchFamily="34" charset="0"/>
            </a:endParaRPr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4114800" y="1154112"/>
            <a:ext cx="1651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8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Gottes</a:t>
            </a:r>
            <a:endParaRPr lang="en-GB" sz="2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eaLnBrk="0" hangingPunct="0"/>
            <a:r>
              <a:rPr lang="en-GB" sz="28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Liebe</a:t>
            </a:r>
            <a:endParaRPr lang="en-GB" sz="2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4042" name="Oval 11"/>
          <p:cNvSpPr>
            <a:spLocks noChangeArrowheads="1"/>
          </p:cNvSpPr>
          <p:nvPr/>
        </p:nvSpPr>
        <p:spPr bwMode="auto">
          <a:xfrm>
            <a:off x="3632200" y="2678112"/>
            <a:ext cx="2641600" cy="18288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accent1"/>
              </a:gs>
            </a:gsLst>
            <a:lin ang="0" scaled="1"/>
          </a:gradFill>
          <a:ln w="38100">
            <a:solidFill>
              <a:srgbClr val="33996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GB" sz="2400">
              <a:cs typeface="Arial" pitchFamily="34" charset="0"/>
            </a:endParaRPr>
          </a:p>
        </p:txBody>
      </p:sp>
      <p:sp>
        <p:nvSpPr>
          <p:cNvPr id="124940" name="Oval 12"/>
          <p:cNvSpPr>
            <a:spLocks noChangeArrowheads="1"/>
          </p:cNvSpPr>
          <p:nvPr/>
        </p:nvSpPr>
        <p:spPr bwMode="auto">
          <a:xfrm>
            <a:off x="4622800" y="3352800"/>
            <a:ext cx="6604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2400">
              <a:cs typeface="Arial" pitchFamily="34" charset="0"/>
            </a:endParaRPr>
          </a:p>
        </p:txBody>
      </p:sp>
      <p:sp>
        <p:nvSpPr>
          <p:cNvPr id="124941" name="AutoShape 13"/>
          <p:cNvSpPr>
            <a:spLocks noChangeArrowheads="1"/>
          </p:cNvSpPr>
          <p:nvPr/>
        </p:nvSpPr>
        <p:spPr bwMode="auto">
          <a:xfrm rot="10800000">
            <a:off x="5283200" y="3352801"/>
            <a:ext cx="1651000" cy="228600"/>
          </a:xfrm>
          <a:prstGeom prst="rightArrow">
            <a:avLst>
              <a:gd name="adj1" fmla="val 50000"/>
              <a:gd name="adj2" fmla="val 166680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GB" sz="2400">
              <a:cs typeface="Arial" pitchFamily="34" charset="0"/>
            </a:endParaRPr>
          </a:p>
        </p:txBody>
      </p:sp>
      <p:sp>
        <p:nvSpPr>
          <p:cNvPr id="124942" name="AutoShape 14"/>
          <p:cNvSpPr>
            <a:spLocks noChangeArrowheads="1"/>
          </p:cNvSpPr>
          <p:nvPr/>
        </p:nvSpPr>
        <p:spPr bwMode="auto">
          <a:xfrm>
            <a:off x="4705350" y="2362200"/>
            <a:ext cx="495300" cy="960438"/>
          </a:xfrm>
          <a:prstGeom prst="downArrow">
            <a:avLst>
              <a:gd name="adj1" fmla="val 50000"/>
              <a:gd name="adj2" fmla="val 5251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GB" sz="2400">
              <a:cs typeface="Arial" pitchFamily="34" charset="0"/>
            </a:endParaRPr>
          </a:p>
        </p:txBody>
      </p:sp>
      <p:sp>
        <p:nvSpPr>
          <p:cNvPr id="124943" name="AutoShape 15"/>
          <p:cNvSpPr>
            <a:spLocks noChangeArrowheads="1"/>
          </p:cNvSpPr>
          <p:nvPr/>
        </p:nvSpPr>
        <p:spPr bwMode="auto">
          <a:xfrm>
            <a:off x="2889250" y="3352800"/>
            <a:ext cx="1733550" cy="228600"/>
          </a:xfrm>
          <a:prstGeom prst="rightArrow">
            <a:avLst>
              <a:gd name="adj1" fmla="val 50000"/>
              <a:gd name="adj2" fmla="val 175014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GB" sz="2400">
              <a:cs typeface="Arial" pitchFamily="34" charset="0"/>
            </a:endParaRPr>
          </a:p>
        </p:txBody>
      </p:sp>
      <p:sp>
        <p:nvSpPr>
          <p:cNvPr id="124944" name="Text Box 16"/>
          <p:cNvSpPr txBox="1">
            <a:spLocks noChangeArrowheads="1"/>
          </p:cNvSpPr>
          <p:nvPr/>
        </p:nvSpPr>
        <p:spPr bwMode="auto">
          <a:xfrm>
            <a:off x="495300" y="5722203"/>
            <a:ext cx="8915400" cy="89255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GB" sz="2600" b="1" dirty="0" smtClean="0">
                <a:solidFill>
                  <a:srgbClr val="FFFFFF"/>
                </a:solidFill>
                <a:latin typeface="+mj-lt"/>
                <a:cs typeface="Arial" charset="0"/>
              </a:rPr>
              <a:t>Die </a:t>
            </a:r>
            <a:r>
              <a:rPr lang="en-GB" sz="2600" b="1" dirty="0" err="1" smtClean="0">
                <a:solidFill>
                  <a:srgbClr val="FFFFFF"/>
                </a:solidFill>
                <a:latin typeface="+mj-lt"/>
                <a:cs typeface="Arial" charset="0"/>
              </a:rPr>
              <a:t>sexuelle</a:t>
            </a:r>
            <a:r>
              <a:rPr lang="en-GB" sz="2600" b="1" dirty="0" smtClean="0">
                <a:solidFill>
                  <a:srgbClr val="FFFFFF"/>
                </a:solidFill>
                <a:latin typeface="+mj-lt"/>
                <a:cs typeface="Arial" charset="0"/>
              </a:rPr>
              <a:t> </a:t>
            </a:r>
            <a:r>
              <a:rPr lang="en-GB" sz="2600" b="1" dirty="0" err="1" smtClean="0">
                <a:solidFill>
                  <a:srgbClr val="FFFFFF"/>
                </a:solidFill>
                <a:latin typeface="+mj-lt"/>
                <a:cs typeface="Arial" charset="0"/>
              </a:rPr>
              <a:t>Liebe</a:t>
            </a:r>
            <a:r>
              <a:rPr lang="en-GB" sz="2600" b="1" dirty="0" smtClean="0">
                <a:solidFill>
                  <a:srgbClr val="FFFFFF"/>
                </a:solidFill>
                <a:latin typeface="+mj-lt"/>
                <a:cs typeface="Arial" charset="0"/>
              </a:rPr>
              <a:t> </a:t>
            </a:r>
            <a:r>
              <a:rPr lang="en-GB" sz="2600" b="1" dirty="0" err="1" smtClean="0">
                <a:solidFill>
                  <a:srgbClr val="FFFFFF"/>
                </a:solidFill>
                <a:latin typeface="+mj-lt"/>
                <a:cs typeface="Arial" charset="0"/>
              </a:rPr>
              <a:t>eines</a:t>
            </a:r>
            <a:r>
              <a:rPr lang="en-GB" sz="2600" b="1" dirty="0" smtClean="0">
                <a:solidFill>
                  <a:srgbClr val="FFFFFF"/>
                </a:solidFill>
                <a:latin typeface="+mj-lt"/>
                <a:cs typeface="Arial" charset="0"/>
              </a:rPr>
              <a:t> Mannes </a:t>
            </a:r>
            <a:r>
              <a:rPr lang="en-GB" sz="2600" b="1" dirty="0" err="1" smtClean="0">
                <a:solidFill>
                  <a:srgbClr val="FFFFFF"/>
                </a:solidFill>
                <a:latin typeface="+mj-lt"/>
                <a:cs typeface="Arial" charset="0"/>
              </a:rPr>
              <a:t>gehört</a:t>
            </a:r>
            <a:r>
              <a:rPr lang="en-GB" sz="2600" b="1" dirty="0" smtClean="0">
                <a:solidFill>
                  <a:srgbClr val="FFFFFF"/>
                </a:solidFill>
                <a:latin typeface="+mj-lt"/>
                <a:cs typeface="Arial" charset="0"/>
              </a:rPr>
              <a:t> </a:t>
            </a:r>
            <a:r>
              <a:rPr lang="en-GB" sz="2600" b="1" dirty="0" err="1" smtClean="0">
                <a:solidFill>
                  <a:srgbClr val="FFFFFF"/>
                </a:solidFill>
                <a:latin typeface="+mj-lt"/>
                <a:cs typeface="Arial" charset="0"/>
              </a:rPr>
              <a:t>exklusiv</a:t>
            </a:r>
            <a:r>
              <a:rPr lang="en-GB" sz="2600" b="1" dirty="0" smtClean="0">
                <a:solidFill>
                  <a:srgbClr val="FFFFFF"/>
                </a:solidFill>
                <a:latin typeface="+mj-lt"/>
                <a:cs typeface="Arial" charset="0"/>
              </a:rPr>
              <a:t>  seiner Frau und die </a:t>
            </a:r>
            <a:r>
              <a:rPr lang="en-GB" sz="2600" b="1" dirty="0" err="1" smtClean="0">
                <a:solidFill>
                  <a:srgbClr val="FFFFFF"/>
                </a:solidFill>
                <a:latin typeface="+mj-lt"/>
                <a:cs typeface="Arial" charset="0"/>
              </a:rPr>
              <a:t>sexuelle</a:t>
            </a:r>
            <a:r>
              <a:rPr lang="en-GB" sz="2600" b="1" dirty="0" smtClean="0">
                <a:solidFill>
                  <a:srgbClr val="FFFFFF"/>
                </a:solidFill>
                <a:latin typeface="+mj-lt"/>
                <a:cs typeface="Arial" charset="0"/>
              </a:rPr>
              <a:t> </a:t>
            </a:r>
            <a:r>
              <a:rPr lang="en-GB" sz="2600" b="1" dirty="0" err="1" smtClean="0">
                <a:solidFill>
                  <a:srgbClr val="FFFFFF"/>
                </a:solidFill>
                <a:latin typeface="+mj-lt"/>
                <a:cs typeface="Arial" charset="0"/>
              </a:rPr>
              <a:t>Liebe</a:t>
            </a:r>
            <a:r>
              <a:rPr lang="en-GB" sz="2600" b="1" dirty="0" smtClean="0">
                <a:solidFill>
                  <a:srgbClr val="FFFFFF"/>
                </a:solidFill>
                <a:latin typeface="+mj-lt"/>
                <a:cs typeface="Arial" charset="0"/>
              </a:rPr>
              <a:t> </a:t>
            </a:r>
            <a:r>
              <a:rPr lang="en-GB" sz="2600" b="1" dirty="0" err="1" smtClean="0">
                <a:solidFill>
                  <a:srgbClr val="FFFFFF"/>
                </a:solidFill>
                <a:latin typeface="+mj-lt"/>
                <a:cs typeface="Arial" charset="0"/>
              </a:rPr>
              <a:t>einer</a:t>
            </a:r>
            <a:r>
              <a:rPr lang="en-GB" sz="2600" b="1" dirty="0" smtClean="0">
                <a:solidFill>
                  <a:srgbClr val="FFFFFF"/>
                </a:solidFill>
                <a:latin typeface="+mj-lt"/>
                <a:cs typeface="Arial" charset="0"/>
              </a:rPr>
              <a:t> Frau </a:t>
            </a:r>
            <a:r>
              <a:rPr lang="en-GB" sz="2600" b="1" dirty="0" err="1" smtClean="0">
                <a:solidFill>
                  <a:srgbClr val="FFFFFF"/>
                </a:solidFill>
                <a:latin typeface="+mj-lt"/>
                <a:cs typeface="Arial" charset="0"/>
              </a:rPr>
              <a:t>gehört</a:t>
            </a:r>
            <a:r>
              <a:rPr lang="en-GB" sz="2600" b="1" dirty="0" smtClean="0">
                <a:solidFill>
                  <a:srgbClr val="FFFFFF"/>
                </a:solidFill>
                <a:latin typeface="+mj-lt"/>
                <a:cs typeface="Arial" charset="0"/>
              </a:rPr>
              <a:t> </a:t>
            </a:r>
            <a:r>
              <a:rPr lang="en-GB" sz="2600" b="1" dirty="0" err="1" smtClean="0">
                <a:solidFill>
                  <a:srgbClr val="FFFFFF"/>
                </a:solidFill>
                <a:latin typeface="+mj-lt"/>
                <a:cs typeface="Arial" charset="0"/>
              </a:rPr>
              <a:t>exklusiv</a:t>
            </a:r>
            <a:r>
              <a:rPr lang="en-GB" sz="2600" b="1" dirty="0" smtClean="0">
                <a:solidFill>
                  <a:srgbClr val="FFFFFF"/>
                </a:solidFill>
                <a:latin typeface="+mj-lt"/>
                <a:cs typeface="Arial" charset="0"/>
              </a:rPr>
              <a:t> </a:t>
            </a:r>
            <a:r>
              <a:rPr lang="en-GB" sz="2600" b="1" dirty="0" err="1" smtClean="0">
                <a:solidFill>
                  <a:srgbClr val="FFFFFF"/>
                </a:solidFill>
                <a:latin typeface="+mj-lt"/>
                <a:cs typeface="Arial" charset="0"/>
              </a:rPr>
              <a:t>ihrem</a:t>
            </a:r>
            <a:r>
              <a:rPr lang="en-GB" sz="2600" b="1" dirty="0" smtClean="0">
                <a:solidFill>
                  <a:srgbClr val="FFFFFF"/>
                </a:solidFill>
                <a:latin typeface="+mj-lt"/>
                <a:cs typeface="Arial" charset="0"/>
              </a:rPr>
              <a:t> Mann</a:t>
            </a:r>
            <a:endParaRPr lang="en-GB" sz="2600" b="1" dirty="0">
              <a:solidFill>
                <a:srgbClr val="FFFFFF"/>
              </a:solidFill>
              <a:latin typeface="+mj-lt"/>
              <a:cs typeface="Arial" charset="0"/>
            </a:endParaRPr>
          </a:p>
        </p:txBody>
      </p:sp>
      <p:sp>
        <p:nvSpPr>
          <p:cNvPr id="44048" name="AutoShape 23"/>
          <p:cNvSpPr>
            <a:spLocks noChangeArrowheads="1"/>
          </p:cNvSpPr>
          <p:nvPr/>
        </p:nvSpPr>
        <p:spPr bwMode="auto">
          <a:xfrm>
            <a:off x="1671638" y="2590800"/>
            <a:ext cx="1331912" cy="1728787"/>
          </a:xfrm>
          <a:prstGeom prst="moon">
            <a:avLst>
              <a:gd name="adj" fmla="val 87500"/>
            </a:avLst>
          </a:prstGeom>
          <a:solidFill>
            <a:schemeClr val="bg2"/>
          </a:solidFill>
          <a:ln w="38100" algn="ctr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GB" sz="2400">
              <a:cs typeface="Arial" pitchFamily="34" charset="0"/>
            </a:endParaRPr>
          </a:p>
        </p:txBody>
      </p:sp>
      <p:sp>
        <p:nvSpPr>
          <p:cNvPr id="124948" name="Text Box 20"/>
          <p:cNvSpPr txBox="1">
            <a:spLocks noChangeArrowheads="1"/>
          </p:cNvSpPr>
          <p:nvPr/>
        </p:nvSpPr>
        <p:spPr bwMode="auto">
          <a:xfrm>
            <a:off x="1255713" y="3124200"/>
            <a:ext cx="1981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Mann</a:t>
            </a:r>
            <a:endParaRPr lang="en-GB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4051" name="AutoShape 24"/>
          <p:cNvSpPr>
            <a:spLocks noChangeArrowheads="1"/>
          </p:cNvSpPr>
          <p:nvPr/>
        </p:nvSpPr>
        <p:spPr bwMode="auto">
          <a:xfrm rot="10800000">
            <a:off x="6826250" y="2590800"/>
            <a:ext cx="1330325" cy="1728787"/>
          </a:xfrm>
          <a:prstGeom prst="moon">
            <a:avLst>
              <a:gd name="adj" fmla="val 87500"/>
            </a:avLst>
          </a:prstGeom>
          <a:solidFill>
            <a:schemeClr val="accent1">
              <a:lumMod val="60000"/>
              <a:lumOff val="40000"/>
            </a:schemeClr>
          </a:solidFill>
          <a:ln w="38100" algn="ctr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 sz="2400">
              <a:latin typeface="Arial" charset="0"/>
              <a:cs typeface="Arial" charset="0"/>
            </a:endParaRPr>
          </a:p>
        </p:txBody>
      </p:sp>
      <p:sp>
        <p:nvSpPr>
          <p:cNvPr id="124947" name="Text Box 19"/>
          <p:cNvSpPr txBox="1">
            <a:spLocks noChangeArrowheads="1"/>
          </p:cNvSpPr>
          <p:nvPr/>
        </p:nvSpPr>
        <p:spPr bwMode="auto">
          <a:xfrm>
            <a:off x="6705600" y="3124200"/>
            <a:ext cx="165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Frau</a:t>
            </a:r>
            <a:endParaRPr lang="en-GB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3" name="Rectangle 22"/>
          <p:cNvSpPr txBox="1">
            <a:spLocks noChangeArrowheads="1"/>
          </p:cNvSpPr>
          <p:nvPr/>
        </p:nvSpPr>
        <p:spPr>
          <a:xfrm>
            <a:off x="0" y="0"/>
            <a:ext cx="9906000" cy="79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Die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Heiligkeit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der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sexuellen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Liebe</a:t>
            </a:r>
            <a:endParaRPr lang="en-GB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5791200" y="4025205"/>
            <a:ext cx="1219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2800" b="1" dirty="0" err="1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Liebe</a:t>
            </a:r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GB" sz="2800" b="1" dirty="0" err="1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der</a:t>
            </a:r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 Frau</a:t>
            </a:r>
            <a:endParaRPr lang="en-GB" sz="2800" b="1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1000"/>
                                        <p:tgtEl>
                                          <p:spTgt spid="12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4" grpId="0"/>
      <p:bldP spid="124937" grpId="0"/>
      <p:bldP spid="124940" grpId="0" animBg="1"/>
      <p:bldP spid="124941" grpId="0" animBg="1"/>
      <p:bldP spid="124942" grpId="0" animBg="1"/>
      <p:bldP spid="124943" grpId="0" animBg="1"/>
      <p:bldP spid="124944" grpId="0" animBg="1" autoUpdateAnimBg="0"/>
      <p:bldP spid="12493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ubtitle 3"/>
          <p:cNvSpPr>
            <a:spLocks noGrp="1"/>
          </p:cNvSpPr>
          <p:nvPr>
            <p:ph type="subTitle" idx="1"/>
          </p:nvPr>
        </p:nvSpPr>
        <p:spPr>
          <a:xfrm>
            <a:off x="0" y="3581400"/>
            <a:ext cx="9906000" cy="1966913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4000" dirty="0" err="1" smtClean="0"/>
              <a:t>Harmonie</a:t>
            </a:r>
            <a:r>
              <a:rPr lang="en-GB" sz="4000" dirty="0" smtClean="0"/>
              <a:t> </a:t>
            </a:r>
            <a:r>
              <a:rPr lang="en-GB" sz="4000" dirty="0" err="1" smtClean="0"/>
              <a:t>zwischen</a:t>
            </a:r>
            <a:r>
              <a:rPr lang="en-GB" sz="4000" dirty="0" smtClean="0"/>
              <a:t> </a:t>
            </a:r>
            <a:r>
              <a:rPr lang="en-GB" sz="4000" dirty="0" err="1" smtClean="0"/>
              <a:t>Mensch</a:t>
            </a:r>
            <a:r>
              <a:rPr lang="en-GB" sz="4000" dirty="0" smtClean="0"/>
              <a:t> und </a:t>
            </a:r>
            <a:r>
              <a:rPr lang="en-GB" sz="4000" dirty="0" err="1" smtClean="0"/>
              <a:t>Natur</a:t>
            </a:r>
            <a:endParaRPr lang="en-GB" sz="4000" dirty="0" smtClean="0"/>
          </a:p>
          <a:p>
            <a:pPr eaLnBrk="1" hangingPunct="1">
              <a:spcBef>
                <a:spcPct val="0"/>
              </a:spcBef>
            </a:pPr>
            <a:r>
              <a:rPr lang="en-GB" sz="4000" dirty="0" err="1" smtClean="0"/>
              <a:t>Verantwortungsvolle</a:t>
            </a:r>
            <a:r>
              <a:rPr lang="en-GB" sz="4000" dirty="0" smtClean="0"/>
              <a:t> </a:t>
            </a:r>
            <a:r>
              <a:rPr lang="en-GB" sz="4000" dirty="0" err="1" smtClean="0"/>
              <a:t>Eigentümer</a:t>
            </a:r>
            <a:r>
              <a:rPr lang="en-GB" sz="4000" dirty="0" smtClean="0"/>
              <a:t>,</a:t>
            </a:r>
          </a:p>
          <a:p>
            <a:pPr eaLnBrk="1" hangingPunct="1">
              <a:spcBef>
                <a:spcPct val="0"/>
              </a:spcBef>
            </a:pPr>
            <a:r>
              <a:rPr lang="en-GB" sz="4000" dirty="0" err="1" smtClean="0"/>
              <a:t>Wahre</a:t>
            </a:r>
            <a:r>
              <a:rPr lang="en-GB" sz="4000" dirty="0" smtClean="0"/>
              <a:t> </a:t>
            </a:r>
            <a:r>
              <a:rPr lang="en-GB" sz="4000" dirty="0" err="1" smtClean="0"/>
              <a:t>Eltern</a:t>
            </a:r>
            <a:r>
              <a:rPr lang="en-GB" sz="4000" dirty="0" smtClean="0"/>
              <a:t>, Lehrer und </a:t>
            </a:r>
            <a:r>
              <a:rPr lang="en-GB" sz="4000" dirty="0" err="1" smtClean="0"/>
              <a:t>Besitzer</a:t>
            </a:r>
            <a:endParaRPr lang="en-GB" sz="4000" dirty="0" smtClean="0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742950" y="1885949"/>
            <a:ext cx="8420100" cy="9334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800" b="1" dirty="0" err="1" smtClean="0">
                <a:ln w="9525">
                  <a:noFill/>
                </a:ln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Universaler</a:t>
            </a:r>
            <a:r>
              <a:rPr lang="en-GB" sz="5800" b="1" dirty="0" smtClean="0">
                <a:ln w="9525">
                  <a:noFill/>
                </a:ln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 </a:t>
            </a:r>
            <a:r>
              <a:rPr lang="en-GB" sz="5800" b="1" dirty="0" err="1" smtClean="0">
                <a:ln w="9525">
                  <a:noFill/>
                </a:ln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Frieden</a:t>
            </a:r>
            <a:endParaRPr lang="en-GB" sz="5800" b="1" dirty="0">
              <a:ln w="9525">
                <a:noFill/>
              </a:ln>
              <a:solidFill>
                <a:schemeClr val="bg2">
                  <a:lumMod val="10000"/>
                </a:schemeClr>
              </a:solidFill>
              <a:latin typeface="+mj-lt"/>
              <a:ea typeface="+mj-lt"/>
              <a:cs typeface="+mj-lt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457200" y="3200400"/>
            <a:ext cx="9072563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Text Box 73"/>
          <p:cNvSpPr txBox="1">
            <a:spLocks noChangeArrowheads="1"/>
          </p:cNvSpPr>
          <p:nvPr/>
        </p:nvSpPr>
        <p:spPr bwMode="auto">
          <a:xfrm>
            <a:off x="914399" y="5029201"/>
            <a:ext cx="441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GB" sz="24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Wahre</a:t>
            </a:r>
            <a:r>
              <a:rPr lang="en-GB" sz="24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GB" sz="24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Eigentümer</a:t>
            </a:r>
            <a:r>
              <a:rPr lang="en-GB" sz="24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,</a:t>
            </a:r>
            <a:endParaRPr lang="en-GB" sz="24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algn="ctr" eaLnBrk="0" hangingPunct="0">
              <a:defRPr/>
            </a:pPr>
            <a:r>
              <a:rPr lang="en-GB" sz="24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Verantwortungsvolle</a:t>
            </a:r>
            <a:r>
              <a:rPr lang="en-GB" sz="24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GB" sz="24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Verwalter</a:t>
            </a:r>
            <a:endParaRPr lang="en-GB" sz="24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8" name="AutoShape 2"/>
          <p:cNvSpPr>
            <a:spLocks noChangeAspect="1" noChangeArrowheads="1"/>
          </p:cNvSpPr>
          <p:nvPr/>
        </p:nvSpPr>
        <p:spPr bwMode="auto">
          <a:xfrm>
            <a:off x="2259013" y="2286001"/>
            <a:ext cx="1663576" cy="1535060"/>
          </a:xfrm>
          <a:prstGeom prst="diamond">
            <a:avLst/>
          </a:prstGeom>
          <a:gradFill rotWithShape="0">
            <a:gsLst>
              <a:gs pos="0">
                <a:srgbClr val="5D64FF"/>
              </a:gs>
              <a:gs pos="100000">
                <a:srgbClr val="33CCCC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3333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de-DE"/>
          </a:p>
        </p:txBody>
      </p:sp>
      <p:sp>
        <p:nvSpPr>
          <p:cNvPr id="19" name="Oval 3">
            <a:hlinkClick r:id="rId3" action="ppaction://hlinkpres?slideindex=1&amp;slidetitle="/>
          </p:cNvPr>
          <p:cNvSpPr>
            <a:spLocks noChangeAspect="1" noChangeArrowheads="1"/>
          </p:cNvSpPr>
          <p:nvPr/>
        </p:nvSpPr>
        <p:spPr bwMode="auto">
          <a:xfrm>
            <a:off x="533400" y="2514600"/>
            <a:ext cx="1813512" cy="1005286"/>
          </a:xfrm>
          <a:prstGeom prst="ellipse">
            <a:avLst/>
          </a:prstGeom>
          <a:solidFill>
            <a:srgbClr val="3333CC"/>
          </a:solidFill>
          <a:ln w="25400" algn="ctr">
            <a:solidFill>
              <a:schemeClr val="bg2">
                <a:lumMod val="1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35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Mensch</a:t>
            </a:r>
            <a:endParaRPr lang="en-GB" sz="35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Oval 4">
            <a:hlinkClick r:id="rId3" action="ppaction://hlinkpres?slideindex=1&amp;slidetitle="/>
          </p:cNvPr>
          <p:cNvSpPr>
            <a:spLocks noChangeAspect="1" noChangeArrowheads="1"/>
          </p:cNvSpPr>
          <p:nvPr/>
        </p:nvSpPr>
        <p:spPr bwMode="auto">
          <a:xfrm>
            <a:off x="3886200" y="2514600"/>
            <a:ext cx="1981192" cy="1096675"/>
          </a:xfrm>
          <a:prstGeom prst="ellipse">
            <a:avLst/>
          </a:prstGeom>
          <a:solidFill>
            <a:srgbClr val="2EBBB8"/>
          </a:solidFill>
          <a:ln w="25400" algn="ctr">
            <a:solidFill>
              <a:schemeClr val="bg2">
                <a:lumMod val="1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lvl="1" algn="ctr" eaLnBrk="0" hangingPunct="0">
              <a:defRPr/>
            </a:pPr>
            <a:r>
              <a:rPr lang="en-GB" sz="2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r>
              <a:rPr lang="en-GB" sz="3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Umwelt</a:t>
            </a:r>
            <a:endParaRPr lang="en-GB" sz="32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Oval 5">
            <a:hlinkClick r:id="rId3" action="ppaction://hlinkpres?slideindex=1&amp;slidetitle="/>
          </p:cNvPr>
          <p:cNvSpPr>
            <a:spLocks noChangeAspect="1" noChangeArrowheads="1"/>
          </p:cNvSpPr>
          <p:nvPr/>
        </p:nvSpPr>
        <p:spPr bwMode="auto">
          <a:xfrm>
            <a:off x="2209800" y="1524000"/>
            <a:ext cx="1813512" cy="891048"/>
          </a:xfrm>
          <a:prstGeom prst="ellipse">
            <a:avLst/>
          </a:prstGeom>
          <a:solidFill>
            <a:srgbClr val="CCFFFF"/>
          </a:solidFill>
          <a:ln w="28575" algn="ctr">
            <a:solidFill>
              <a:schemeClr val="bg2">
                <a:lumMod val="1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40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Gott</a:t>
            </a:r>
            <a:endParaRPr lang="en-GB" sz="4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Oval 11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828800" y="3733800"/>
            <a:ext cx="2611293" cy="1085640"/>
          </a:xfrm>
          <a:prstGeom prst="ellipse">
            <a:avLst/>
          </a:prstGeom>
          <a:solidFill>
            <a:srgbClr val="FFCCCC"/>
          </a:solidFill>
          <a:ln w="28575" algn="ctr">
            <a:solidFill>
              <a:schemeClr val="bg2">
                <a:lumMod val="1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 b="1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1849294" y="3909536"/>
            <a:ext cx="2590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defRPr/>
            </a:pPr>
            <a:r>
              <a:rPr lang="en-GB" sz="3000" b="1" dirty="0" err="1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Harmonie</a:t>
            </a:r>
            <a:endParaRPr lang="en-GB" sz="3000" b="1" dirty="0" smtClea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0" hangingPunct="0">
              <a:lnSpc>
                <a:spcPct val="70000"/>
              </a:lnSpc>
              <a:defRPr/>
            </a:pPr>
            <a:r>
              <a:rPr lang="en-GB" sz="3000" b="1" dirty="0" err="1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Mensch</a:t>
            </a:r>
            <a:r>
              <a:rPr lang="en-GB" sz="3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/</a:t>
            </a:r>
            <a:r>
              <a:rPr lang="en-GB" sz="3000" b="1" dirty="0" err="1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Natur</a:t>
            </a:r>
            <a:endParaRPr lang="en-GB" sz="3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394" name="Oval 13"/>
          <p:cNvSpPr>
            <a:spLocks noChangeArrowheads="1"/>
          </p:cNvSpPr>
          <p:nvPr/>
        </p:nvSpPr>
        <p:spPr bwMode="auto">
          <a:xfrm>
            <a:off x="2895599" y="2974975"/>
            <a:ext cx="486935" cy="147067"/>
          </a:xfrm>
          <a:prstGeom prst="ellipse">
            <a:avLst/>
          </a:prstGeom>
          <a:solidFill>
            <a:srgbClr val="D6009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 rot="5400000">
            <a:off x="2782106" y="2292717"/>
            <a:ext cx="624926" cy="1468743"/>
            <a:chOff x="2016" y="1823"/>
            <a:chExt cx="910" cy="8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2016" y="1824"/>
              <a:ext cx="203" cy="898"/>
            </a:xfrm>
            <a:custGeom>
              <a:avLst/>
              <a:gdLst/>
              <a:ahLst/>
              <a:cxnLst>
                <a:cxn ang="0">
                  <a:pos x="128" y="182"/>
                </a:cxn>
                <a:cxn ang="0">
                  <a:pos x="112" y="262"/>
                </a:cxn>
                <a:cxn ang="0">
                  <a:pos x="101" y="299"/>
                </a:cxn>
                <a:cxn ang="0">
                  <a:pos x="101" y="342"/>
                </a:cxn>
                <a:cxn ang="0">
                  <a:pos x="96" y="428"/>
                </a:cxn>
                <a:cxn ang="0">
                  <a:pos x="96" y="508"/>
                </a:cxn>
                <a:cxn ang="0">
                  <a:pos x="96" y="556"/>
                </a:cxn>
                <a:cxn ang="0">
                  <a:pos x="107" y="604"/>
                </a:cxn>
                <a:cxn ang="0">
                  <a:pos x="112" y="652"/>
                </a:cxn>
                <a:cxn ang="0">
                  <a:pos x="123" y="700"/>
                </a:cxn>
                <a:cxn ang="0">
                  <a:pos x="133" y="748"/>
                </a:cxn>
                <a:cxn ang="0">
                  <a:pos x="149" y="791"/>
                </a:cxn>
                <a:cxn ang="0">
                  <a:pos x="165" y="834"/>
                </a:cxn>
                <a:cxn ang="0">
                  <a:pos x="181" y="877"/>
                </a:cxn>
                <a:cxn ang="0">
                  <a:pos x="133" y="898"/>
                </a:cxn>
                <a:cxn ang="0">
                  <a:pos x="117" y="855"/>
                </a:cxn>
                <a:cxn ang="0">
                  <a:pos x="101" y="807"/>
                </a:cxn>
                <a:cxn ang="0">
                  <a:pos x="85" y="759"/>
                </a:cxn>
                <a:cxn ang="0">
                  <a:pos x="69" y="711"/>
                </a:cxn>
                <a:cxn ang="0">
                  <a:pos x="59" y="663"/>
                </a:cxn>
                <a:cxn ang="0">
                  <a:pos x="53" y="615"/>
                </a:cxn>
                <a:cxn ang="0">
                  <a:pos x="48" y="561"/>
                </a:cxn>
                <a:cxn ang="0">
                  <a:pos x="43" y="513"/>
                </a:cxn>
                <a:cxn ang="0">
                  <a:pos x="37" y="470"/>
                </a:cxn>
                <a:cxn ang="0">
                  <a:pos x="43" y="422"/>
                </a:cxn>
                <a:cxn ang="0">
                  <a:pos x="48" y="337"/>
                </a:cxn>
                <a:cxn ang="0">
                  <a:pos x="53" y="294"/>
                </a:cxn>
                <a:cxn ang="0">
                  <a:pos x="59" y="251"/>
                </a:cxn>
                <a:cxn ang="0">
                  <a:pos x="80" y="166"/>
                </a:cxn>
                <a:cxn ang="0">
                  <a:pos x="0" y="144"/>
                </a:cxn>
                <a:cxn ang="0">
                  <a:pos x="160" y="0"/>
                </a:cxn>
                <a:cxn ang="0">
                  <a:pos x="203" y="208"/>
                </a:cxn>
                <a:cxn ang="0">
                  <a:pos x="128" y="182"/>
                </a:cxn>
              </a:cxnLst>
              <a:rect l="0" t="0" r="r" b="b"/>
              <a:pathLst>
                <a:path w="203" h="898">
                  <a:moveTo>
                    <a:pt x="128" y="182"/>
                  </a:moveTo>
                  <a:lnTo>
                    <a:pt x="112" y="262"/>
                  </a:lnTo>
                  <a:lnTo>
                    <a:pt x="101" y="299"/>
                  </a:lnTo>
                  <a:lnTo>
                    <a:pt x="101" y="342"/>
                  </a:lnTo>
                  <a:lnTo>
                    <a:pt x="96" y="428"/>
                  </a:lnTo>
                  <a:lnTo>
                    <a:pt x="96" y="508"/>
                  </a:lnTo>
                  <a:lnTo>
                    <a:pt x="96" y="556"/>
                  </a:lnTo>
                  <a:lnTo>
                    <a:pt x="107" y="604"/>
                  </a:lnTo>
                  <a:lnTo>
                    <a:pt x="112" y="652"/>
                  </a:lnTo>
                  <a:lnTo>
                    <a:pt x="123" y="700"/>
                  </a:lnTo>
                  <a:lnTo>
                    <a:pt x="133" y="748"/>
                  </a:lnTo>
                  <a:lnTo>
                    <a:pt x="149" y="791"/>
                  </a:lnTo>
                  <a:lnTo>
                    <a:pt x="165" y="834"/>
                  </a:lnTo>
                  <a:lnTo>
                    <a:pt x="181" y="877"/>
                  </a:lnTo>
                  <a:lnTo>
                    <a:pt x="133" y="898"/>
                  </a:lnTo>
                  <a:lnTo>
                    <a:pt x="117" y="855"/>
                  </a:lnTo>
                  <a:lnTo>
                    <a:pt x="101" y="807"/>
                  </a:lnTo>
                  <a:lnTo>
                    <a:pt x="85" y="759"/>
                  </a:lnTo>
                  <a:lnTo>
                    <a:pt x="69" y="711"/>
                  </a:lnTo>
                  <a:lnTo>
                    <a:pt x="59" y="663"/>
                  </a:lnTo>
                  <a:lnTo>
                    <a:pt x="53" y="615"/>
                  </a:lnTo>
                  <a:lnTo>
                    <a:pt x="48" y="561"/>
                  </a:lnTo>
                  <a:lnTo>
                    <a:pt x="43" y="513"/>
                  </a:lnTo>
                  <a:lnTo>
                    <a:pt x="37" y="470"/>
                  </a:lnTo>
                  <a:lnTo>
                    <a:pt x="43" y="422"/>
                  </a:lnTo>
                  <a:lnTo>
                    <a:pt x="48" y="337"/>
                  </a:lnTo>
                  <a:lnTo>
                    <a:pt x="53" y="294"/>
                  </a:lnTo>
                  <a:lnTo>
                    <a:pt x="59" y="251"/>
                  </a:lnTo>
                  <a:lnTo>
                    <a:pt x="80" y="166"/>
                  </a:lnTo>
                  <a:lnTo>
                    <a:pt x="0" y="144"/>
                  </a:lnTo>
                  <a:lnTo>
                    <a:pt x="160" y="0"/>
                  </a:lnTo>
                  <a:lnTo>
                    <a:pt x="203" y="208"/>
                  </a:lnTo>
                  <a:lnTo>
                    <a:pt x="128" y="182"/>
                  </a:lnTo>
                  <a:close/>
                </a:path>
              </a:pathLst>
            </a:custGeom>
            <a:solidFill>
              <a:srgbClr val="80008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endParaRPr lang="en-GB"/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2723" y="1823"/>
              <a:ext cx="203" cy="898"/>
            </a:xfrm>
            <a:custGeom>
              <a:avLst/>
              <a:gdLst/>
              <a:ahLst/>
              <a:cxnLst>
                <a:cxn ang="0">
                  <a:pos x="75" y="716"/>
                </a:cxn>
                <a:cxn ang="0">
                  <a:pos x="96" y="636"/>
                </a:cxn>
                <a:cxn ang="0">
                  <a:pos x="101" y="593"/>
                </a:cxn>
                <a:cxn ang="0">
                  <a:pos x="107" y="556"/>
                </a:cxn>
                <a:cxn ang="0">
                  <a:pos x="112" y="470"/>
                </a:cxn>
                <a:cxn ang="0">
                  <a:pos x="112" y="390"/>
                </a:cxn>
                <a:cxn ang="0">
                  <a:pos x="107" y="337"/>
                </a:cxn>
                <a:cxn ang="0">
                  <a:pos x="101" y="288"/>
                </a:cxn>
                <a:cxn ang="0">
                  <a:pos x="91" y="246"/>
                </a:cxn>
                <a:cxn ang="0">
                  <a:pos x="80" y="198"/>
                </a:cxn>
                <a:cxn ang="0">
                  <a:pos x="69" y="149"/>
                </a:cxn>
                <a:cxn ang="0">
                  <a:pos x="53" y="107"/>
                </a:cxn>
                <a:cxn ang="0">
                  <a:pos x="37" y="64"/>
                </a:cxn>
                <a:cxn ang="0">
                  <a:pos x="21" y="21"/>
                </a:cxn>
                <a:cxn ang="0">
                  <a:pos x="69" y="0"/>
                </a:cxn>
                <a:cxn ang="0">
                  <a:pos x="85" y="43"/>
                </a:cxn>
                <a:cxn ang="0">
                  <a:pos x="107" y="91"/>
                </a:cxn>
                <a:cxn ang="0">
                  <a:pos x="123" y="133"/>
                </a:cxn>
                <a:cxn ang="0">
                  <a:pos x="133" y="182"/>
                </a:cxn>
                <a:cxn ang="0">
                  <a:pos x="144" y="235"/>
                </a:cxn>
                <a:cxn ang="0">
                  <a:pos x="155" y="283"/>
                </a:cxn>
                <a:cxn ang="0">
                  <a:pos x="160" y="331"/>
                </a:cxn>
                <a:cxn ang="0">
                  <a:pos x="165" y="385"/>
                </a:cxn>
                <a:cxn ang="0">
                  <a:pos x="165" y="428"/>
                </a:cxn>
                <a:cxn ang="0">
                  <a:pos x="165" y="476"/>
                </a:cxn>
                <a:cxn ang="0">
                  <a:pos x="160" y="561"/>
                </a:cxn>
                <a:cxn ang="0">
                  <a:pos x="155" y="604"/>
                </a:cxn>
                <a:cxn ang="0">
                  <a:pos x="144" y="647"/>
                </a:cxn>
                <a:cxn ang="0">
                  <a:pos x="128" y="732"/>
                </a:cxn>
                <a:cxn ang="0">
                  <a:pos x="203" y="754"/>
                </a:cxn>
                <a:cxn ang="0">
                  <a:pos x="48" y="898"/>
                </a:cxn>
                <a:cxn ang="0">
                  <a:pos x="0" y="690"/>
                </a:cxn>
                <a:cxn ang="0">
                  <a:pos x="75" y="716"/>
                </a:cxn>
              </a:cxnLst>
              <a:rect l="0" t="0" r="r" b="b"/>
              <a:pathLst>
                <a:path w="203" h="898">
                  <a:moveTo>
                    <a:pt x="75" y="716"/>
                  </a:moveTo>
                  <a:lnTo>
                    <a:pt x="96" y="636"/>
                  </a:lnTo>
                  <a:lnTo>
                    <a:pt x="101" y="593"/>
                  </a:lnTo>
                  <a:lnTo>
                    <a:pt x="107" y="556"/>
                  </a:lnTo>
                  <a:lnTo>
                    <a:pt x="112" y="470"/>
                  </a:lnTo>
                  <a:lnTo>
                    <a:pt x="112" y="390"/>
                  </a:lnTo>
                  <a:lnTo>
                    <a:pt x="107" y="337"/>
                  </a:lnTo>
                  <a:lnTo>
                    <a:pt x="101" y="288"/>
                  </a:lnTo>
                  <a:lnTo>
                    <a:pt x="91" y="246"/>
                  </a:lnTo>
                  <a:lnTo>
                    <a:pt x="80" y="198"/>
                  </a:lnTo>
                  <a:lnTo>
                    <a:pt x="69" y="149"/>
                  </a:lnTo>
                  <a:lnTo>
                    <a:pt x="53" y="107"/>
                  </a:lnTo>
                  <a:lnTo>
                    <a:pt x="37" y="64"/>
                  </a:lnTo>
                  <a:lnTo>
                    <a:pt x="21" y="21"/>
                  </a:lnTo>
                  <a:lnTo>
                    <a:pt x="69" y="0"/>
                  </a:lnTo>
                  <a:lnTo>
                    <a:pt x="85" y="43"/>
                  </a:lnTo>
                  <a:lnTo>
                    <a:pt x="107" y="91"/>
                  </a:lnTo>
                  <a:lnTo>
                    <a:pt x="123" y="133"/>
                  </a:lnTo>
                  <a:lnTo>
                    <a:pt x="133" y="182"/>
                  </a:lnTo>
                  <a:lnTo>
                    <a:pt x="144" y="235"/>
                  </a:lnTo>
                  <a:lnTo>
                    <a:pt x="155" y="283"/>
                  </a:lnTo>
                  <a:lnTo>
                    <a:pt x="160" y="331"/>
                  </a:lnTo>
                  <a:lnTo>
                    <a:pt x="165" y="385"/>
                  </a:lnTo>
                  <a:lnTo>
                    <a:pt x="165" y="428"/>
                  </a:lnTo>
                  <a:lnTo>
                    <a:pt x="165" y="476"/>
                  </a:lnTo>
                  <a:lnTo>
                    <a:pt x="160" y="561"/>
                  </a:lnTo>
                  <a:lnTo>
                    <a:pt x="155" y="604"/>
                  </a:lnTo>
                  <a:lnTo>
                    <a:pt x="144" y="647"/>
                  </a:lnTo>
                  <a:lnTo>
                    <a:pt x="128" y="732"/>
                  </a:lnTo>
                  <a:lnTo>
                    <a:pt x="203" y="754"/>
                  </a:lnTo>
                  <a:lnTo>
                    <a:pt x="48" y="898"/>
                  </a:lnTo>
                  <a:lnTo>
                    <a:pt x="0" y="690"/>
                  </a:lnTo>
                  <a:lnTo>
                    <a:pt x="75" y="716"/>
                  </a:lnTo>
                  <a:close/>
                </a:path>
              </a:pathLst>
            </a:custGeom>
            <a:solidFill>
              <a:srgbClr val="80008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endParaRPr lang="en-GB"/>
            </a:p>
          </p:txBody>
        </p:sp>
      </p:grpSp>
      <p:sp>
        <p:nvSpPr>
          <p:cNvPr id="29" name="Rectangle 22"/>
          <p:cNvSpPr txBox="1">
            <a:spLocks noChangeArrowheads="1"/>
          </p:cNvSpPr>
          <p:nvPr/>
        </p:nvSpPr>
        <p:spPr>
          <a:xfrm>
            <a:off x="0" y="0"/>
            <a:ext cx="9906000" cy="79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4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Universaler</a:t>
            </a:r>
            <a:r>
              <a:rPr lang="en-GB" sz="34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 </a:t>
            </a:r>
            <a:r>
              <a:rPr lang="en-GB" sz="34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Frieden</a:t>
            </a:r>
            <a:r>
              <a:rPr lang="en-GB" sz="34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 – In </a:t>
            </a:r>
            <a:r>
              <a:rPr lang="en-GB" sz="34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Harmonie</a:t>
            </a:r>
            <a:r>
              <a:rPr lang="en-GB" sz="34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 </a:t>
            </a:r>
            <a:r>
              <a:rPr lang="en-GB" sz="34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mit</a:t>
            </a:r>
            <a:r>
              <a:rPr lang="en-GB" sz="34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 </a:t>
            </a:r>
            <a:r>
              <a:rPr lang="en-GB" sz="34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der</a:t>
            </a:r>
            <a:r>
              <a:rPr lang="en-GB" sz="34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 </a:t>
            </a:r>
            <a:r>
              <a:rPr lang="en-GB" sz="34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Umwelt</a:t>
            </a:r>
            <a:r>
              <a:rPr lang="en-GB" sz="34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 </a:t>
            </a:r>
            <a:endParaRPr lang="en-GB" sz="3400" b="1" dirty="0">
              <a:solidFill>
                <a:schemeClr val="bg2">
                  <a:lumMod val="10000"/>
                </a:schemeClr>
              </a:solidFill>
              <a:latin typeface="+mj-lt"/>
              <a:ea typeface="+mj-lt"/>
              <a:cs typeface="+mj-lt"/>
            </a:endParaRPr>
          </a:p>
        </p:txBody>
      </p:sp>
      <p:pic>
        <p:nvPicPr>
          <p:cNvPr id="17" name="Picture 23" descr="Simply landscap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1700" y="1533525"/>
            <a:ext cx="3467100" cy="204787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5791200" y="3651409"/>
            <a:ext cx="3962400" cy="221599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79388" indent="-179388" eaLnBrk="1" hangingPunct="1">
              <a:buFont typeface="Arial" pitchFamily="34" charset="0"/>
              <a:buChar char="•"/>
            </a:pPr>
            <a:r>
              <a:rPr lang="en-US" sz="23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MS Mincho" pitchFamily="49" charset="-128"/>
                <a:cs typeface="Arial" pitchFamily="34" charset="0"/>
              </a:rPr>
              <a:t>Herrschaft</a:t>
            </a:r>
            <a:r>
              <a:rPr lang="en-US" sz="23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MS Mincho" pitchFamily="49" charset="-128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MS Mincho" pitchFamily="49" charset="-128"/>
                <a:cs typeface="Arial" pitchFamily="34" charset="0"/>
              </a:rPr>
              <a:t>durch</a:t>
            </a:r>
            <a:r>
              <a:rPr lang="en-US" sz="23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MS Mincho" pitchFamily="49" charset="-128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MS Mincho" pitchFamily="49" charset="-128"/>
                <a:cs typeface="Arial" pitchFamily="34" charset="0"/>
              </a:rPr>
              <a:t>Liebe</a:t>
            </a:r>
            <a:endParaRPr lang="en-US" sz="2300" b="1" dirty="0">
              <a:solidFill>
                <a:schemeClr val="bg2">
                  <a:lumMod val="10000"/>
                </a:schemeClr>
              </a:solidFill>
              <a:latin typeface="+mj-lt"/>
              <a:ea typeface="MS Mincho" pitchFamily="49" charset="-128"/>
              <a:cs typeface="Arial" pitchFamily="34" charset="0"/>
            </a:endParaRPr>
          </a:p>
          <a:p>
            <a:pPr marL="179388" indent="-179388" eaLnBrk="1" hangingPunct="1">
              <a:buFont typeface="Arial" pitchFamily="34" charset="0"/>
              <a:buChar char="•"/>
            </a:pPr>
            <a:r>
              <a:rPr lang="en-US" sz="23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MS Mincho" pitchFamily="49" charset="-128"/>
                <a:cs typeface="Arial" pitchFamily="34" charset="0"/>
              </a:rPr>
              <a:t>Pflege</a:t>
            </a:r>
            <a:r>
              <a:rPr lang="en-US" sz="23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MS Mincho" pitchFamily="49" charset="-128"/>
                <a:cs typeface="Arial" pitchFamily="34" charset="0"/>
              </a:rPr>
              <a:t> und </a:t>
            </a:r>
            <a:r>
              <a:rPr lang="en-US" sz="23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MS Mincho" pitchFamily="49" charset="-128"/>
                <a:cs typeface="Arial" pitchFamily="34" charset="0"/>
              </a:rPr>
              <a:t>Schutz</a:t>
            </a:r>
            <a:r>
              <a:rPr lang="en-US" sz="23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MS Mincho" pitchFamily="49" charset="-128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MS Mincho" pitchFamily="49" charset="-128"/>
                <a:cs typeface="Arial" pitchFamily="34" charset="0"/>
              </a:rPr>
              <a:t>der</a:t>
            </a:r>
            <a:r>
              <a:rPr lang="en-US" sz="23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MS Mincho" pitchFamily="49" charset="-128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MS Mincho" pitchFamily="49" charset="-128"/>
                <a:cs typeface="Arial" pitchFamily="34" charset="0"/>
              </a:rPr>
              <a:t>Natur</a:t>
            </a:r>
            <a:endParaRPr lang="en-US" sz="2300" b="1" dirty="0">
              <a:solidFill>
                <a:schemeClr val="bg2">
                  <a:lumMod val="10000"/>
                </a:schemeClr>
              </a:solidFill>
              <a:latin typeface="+mj-lt"/>
              <a:ea typeface="MS Mincho" pitchFamily="49" charset="-128"/>
              <a:cs typeface="Arial" pitchFamily="34" charset="0"/>
            </a:endParaRPr>
          </a:p>
          <a:p>
            <a:pPr marL="179388" indent="-179388" eaLnBrk="1" hangingPunct="1">
              <a:buFont typeface="Arial" pitchFamily="34" charset="0"/>
              <a:buChar char="•"/>
            </a:pPr>
            <a:r>
              <a:rPr lang="en-US" sz="23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MS Mincho" pitchFamily="49" charset="-128"/>
                <a:cs typeface="Arial" pitchFamily="34" charset="0"/>
              </a:rPr>
              <a:t>Materieller</a:t>
            </a:r>
            <a:r>
              <a:rPr lang="en-US" sz="23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MS Mincho" pitchFamily="49" charset="-128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MS Mincho" pitchFamily="49" charset="-128"/>
                <a:cs typeface="Arial" pitchFamily="34" charset="0"/>
              </a:rPr>
              <a:t>Wohlstand</a:t>
            </a:r>
            <a:r>
              <a:rPr lang="en-US" sz="23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MS Mincho" pitchFamily="49" charset="-128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MS Mincho" pitchFamily="49" charset="-128"/>
                <a:cs typeface="Arial" pitchFamily="34" charset="0"/>
              </a:rPr>
              <a:t>für</a:t>
            </a:r>
            <a:r>
              <a:rPr lang="en-US" sz="23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MS Mincho" pitchFamily="49" charset="-128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MS Mincho" pitchFamily="49" charset="-128"/>
                <a:cs typeface="Arial" pitchFamily="34" charset="0"/>
              </a:rPr>
              <a:t>jeden</a:t>
            </a:r>
            <a:r>
              <a:rPr lang="en-US" sz="23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MS Mincho" pitchFamily="49" charset="-128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MS Mincho" pitchFamily="49" charset="-128"/>
                <a:cs typeface="Arial" pitchFamily="34" charset="0"/>
              </a:rPr>
              <a:t>Menschen</a:t>
            </a:r>
            <a:endParaRPr lang="en-US" sz="2300" b="1" dirty="0" smtClean="0">
              <a:solidFill>
                <a:schemeClr val="bg2">
                  <a:lumMod val="10000"/>
                </a:schemeClr>
              </a:solidFill>
              <a:latin typeface="+mj-lt"/>
              <a:ea typeface="MS Mincho" pitchFamily="49" charset="-128"/>
              <a:cs typeface="Arial" pitchFamily="34" charset="0"/>
            </a:endParaRPr>
          </a:p>
          <a:p>
            <a:pPr marL="179388" indent="-179388" eaLnBrk="1" hangingPunct="1">
              <a:buFont typeface="Arial" pitchFamily="34" charset="0"/>
              <a:buChar char="•"/>
            </a:pPr>
            <a:r>
              <a:rPr lang="en-US" altLang="ko-KR" sz="23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굴림" pitchFamily="34" charset="-127"/>
                <a:cs typeface="Arial" pitchFamily="34" charset="0"/>
              </a:rPr>
              <a:t>Wissenschaft</a:t>
            </a:r>
            <a:r>
              <a:rPr lang="en-US" altLang="ko-KR" sz="23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굴림" pitchFamily="34" charset="-127"/>
                <a:cs typeface="Arial" pitchFamily="34" charset="0"/>
              </a:rPr>
              <a:t> und </a:t>
            </a:r>
            <a:r>
              <a:rPr lang="en-US" altLang="ko-KR" sz="23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굴림" pitchFamily="34" charset="-127"/>
                <a:cs typeface="Arial" pitchFamily="34" charset="0"/>
              </a:rPr>
              <a:t>Technik</a:t>
            </a:r>
            <a:r>
              <a:rPr lang="en-US" altLang="ko-KR" sz="23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굴림" pitchFamily="34" charset="-127"/>
                <a:cs typeface="Arial" pitchFamily="34" charset="0"/>
              </a:rPr>
              <a:t> </a:t>
            </a:r>
            <a:r>
              <a:rPr lang="en-US" altLang="ko-KR" sz="23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굴림" pitchFamily="34" charset="-127"/>
                <a:cs typeface="Arial" pitchFamily="34" charset="0"/>
              </a:rPr>
              <a:t>nützen</a:t>
            </a:r>
            <a:r>
              <a:rPr lang="en-US" altLang="ko-KR" sz="23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굴림" pitchFamily="34" charset="-127"/>
                <a:cs typeface="Arial" pitchFamily="34" charset="0"/>
              </a:rPr>
              <a:t> </a:t>
            </a:r>
            <a:r>
              <a:rPr lang="en-US" altLang="ko-KR" sz="23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굴림" pitchFamily="34" charset="-127"/>
                <a:cs typeface="Arial" pitchFamily="34" charset="0"/>
              </a:rPr>
              <a:t>Mensch</a:t>
            </a:r>
            <a:r>
              <a:rPr lang="en-US" altLang="ko-KR" sz="23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굴림" pitchFamily="34" charset="-127"/>
                <a:cs typeface="Arial" pitchFamily="34" charset="0"/>
              </a:rPr>
              <a:t> und </a:t>
            </a:r>
            <a:r>
              <a:rPr lang="en-US" altLang="ko-KR" sz="23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굴림" pitchFamily="34" charset="-127"/>
                <a:cs typeface="Arial" pitchFamily="34" charset="0"/>
              </a:rPr>
              <a:t>Natur</a:t>
            </a:r>
            <a:r>
              <a:rPr lang="en-US" altLang="ko-KR" sz="23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굴림" pitchFamily="34" charset="-127"/>
                <a:cs typeface="Arial" pitchFamily="34" charset="0"/>
              </a:rPr>
              <a:t> </a:t>
            </a:r>
            <a:endParaRPr lang="en-US" sz="2300" b="1" dirty="0">
              <a:solidFill>
                <a:schemeClr val="bg2">
                  <a:lumMod val="10000"/>
                </a:schemeClr>
              </a:solidFill>
              <a:latin typeface="+mj-lt"/>
              <a:ea typeface="MS Mincho" pitchFamily="49" charset="-128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C:\My Documents\tom\limi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" y="914400"/>
            <a:ext cx="3810000" cy="254894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22"/>
          <p:cNvSpPr txBox="1">
            <a:spLocks noChangeArrowheads="1"/>
          </p:cNvSpPr>
          <p:nvPr/>
        </p:nvSpPr>
        <p:spPr>
          <a:xfrm>
            <a:off x="0" y="0"/>
            <a:ext cx="9906000" cy="79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Wahre</a:t>
            </a:r>
            <a:r>
              <a:rPr lang="en-GB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36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Eigentümer</a:t>
            </a:r>
            <a:r>
              <a:rPr lang="en-GB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und </a:t>
            </a:r>
            <a:r>
              <a:rPr lang="en-GB" sz="36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Verwalter</a:t>
            </a:r>
            <a:r>
              <a:rPr lang="en-GB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36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der</a:t>
            </a:r>
            <a:r>
              <a:rPr lang="en-GB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36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Schöpfung</a:t>
            </a:r>
            <a:endParaRPr lang="en-GB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pic>
        <p:nvPicPr>
          <p:cNvPr id="8" name="Picture 5" descr="gogh_starry-night.jpg"/>
          <p:cNvPicPr>
            <a:picLocks noChangeAspect="1"/>
          </p:cNvPicPr>
          <p:nvPr/>
        </p:nvPicPr>
        <p:blipFill>
          <a:blip r:embed="rId4" cstate="print"/>
          <a:srcRect b="1292"/>
          <a:stretch>
            <a:fillRect/>
          </a:stretch>
        </p:blipFill>
        <p:spPr bwMode="auto">
          <a:xfrm>
            <a:off x="914400" y="3581400"/>
            <a:ext cx="3810000" cy="29718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7" descr="C:\IEF\woman.tif"/>
          <p:cNvPicPr>
            <a:picLocks noChangeAspect="1" noChangeArrowheads="1"/>
          </p:cNvPicPr>
          <p:nvPr/>
        </p:nvPicPr>
        <p:blipFill>
          <a:blip r:embed="rId5" cstate="print"/>
          <a:srcRect b="991"/>
          <a:stretch>
            <a:fillRect/>
          </a:stretch>
        </p:blipFill>
        <p:spPr bwMode="auto">
          <a:xfrm>
            <a:off x="5181600" y="914400"/>
            <a:ext cx="3810000" cy="56388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 txBox="1">
            <a:spLocks noGrp="1"/>
          </p:cNvSpPr>
          <p:nvPr/>
        </p:nvSpPr>
        <p:spPr bwMode="auto">
          <a:xfrm>
            <a:off x="7154333" y="71437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71DC7BF-A67D-4C52-86AB-3207D4C44BB0}" type="slidenum">
              <a:rPr lang="en-US" sz="1200">
                <a:latin typeface="Franklin Gothic Medium" pitchFamily="34" charset="0"/>
              </a:rPr>
              <a:pPr algn="r"/>
              <a:t>38</a:t>
            </a:fld>
            <a:endParaRPr lang="en-US" sz="1200">
              <a:latin typeface="Franklin Gothic Medium" pitchFamily="34" charset="0"/>
            </a:endParaRP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9A8341F-650F-432A-9917-1D3D1B7A55E2}" type="slidenum">
              <a:rPr lang="en-US" smtClean="0"/>
              <a:pPr/>
              <a:t>38</a:t>
            </a:fld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t="15559" b="8204"/>
          <a:stretch>
            <a:fillRect/>
          </a:stretch>
        </p:blipFill>
        <p:spPr bwMode="auto">
          <a:xfrm>
            <a:off x="609600" y="762000"/>
            <a:ext cx="8686800" cy="443388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22"/>
          <p:cNvSpPr txBox="1">
            <a:spLocks noChangeArrowheads="1"/>
          </p:cNvSpPr>
          <p:nvPr/>
        </p:nvSpPr>
        <p:spPr>
          <a:xfrm>
            <a:off x="0" y="0"/>
            <a:ext cx="9906000" cy="79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Was </a:t>
            </a:r>
            <a:r>
              <a:rPr lang="en-GB" sz="36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ist</a:t>
            </a:r>
            <a:r>
              <a:rPr lang="en-GB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36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unsere</a:t>
            </a:r>
            <a:r>
              <a:rPr lang="en-GB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36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Aufgabe</a:t>
            </a:r>
            <a:r>
              <a:rPr lang="en-GB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36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als</a:t>
            </a:r>
            <a:r>
              <a:rPr lang="en-GB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36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Friedensbotschafter</a:t>
            </a:r>
            <a:r>
              <a:rPr lang="en-GB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?  </a:t>
            </a:r>
            <a:endParaRPr lang="en-GB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353342"/>
            <a:ext cx="8686800" cy="24314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+mj-lt"/>
              </a:rPr>
              <a:t>1. </a:t>
            </a:r>
            <a:r>
              <a:rPr lang="en-GB" sz="2400" b="1" dirty="0" err="1" smtClean="0">
                <a:solidFill>
                  <a:schemeClr val="bg1"/>
                </a:solidFill>
                <a:latin typeface="+mj-lt"/>
              </a:rPr>
              <a:t>Persönlicher</a:t>
            </a:r>
            <a:r>
              <a:rPr lang="en-GB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+mj-lt"/>
              </a:rPr>
              <a:t>Bereich</a:t>
            </a:r>
            <a:r>
              <a:rPr lang="en-GB" sz="2400" b="1" dirty="0" smtClean="0">
                <a:solidFill>
                  <a:schemeClr val="bg1"/>
                </a:solidFill>
                <a:latin typeface="+mj-lt"/>
              </a:rPr>
              <a:t>  -  </a:t>
            </a:r>
            <a:r>
              <a:rPr lang="en-GB" sz="2400" b="1" dirty="0" err="1" smtClean="0">
                <a:solidFill>
                  <a:schemeClr val="bg1"/>
                </a:solidFill>
                <a:latin typeface="+mj-lt"/>
              </a:rPr>
              <a:t>Wahrer</a:t>
            </a:r>
            <a:r>
              <a:rPr lang="en-GB" sz="2400" b="1" dirty="0" smtClean="0">
                <a:solidFill>
                  <a:schemeClr val="bg1"/>
                </a:solidFill>
                <a:latin typeface="+mj-lt"/>
              </a:rPr>
              <a:t> Lehrer </a:t>
            </a:r>
          </a:p>
          <a:p>
            <a:pPr algn="ctr"/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Von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Nutzen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sein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für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andere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durch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Wort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und Tat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+mj-lt"/>
              </a:rPr>
              <a:t>2. </a:t>
            </a:r>
            <a:r>
              <a:rPr lang="en-GB" sz="2400" b="1" dirty="0" err="1" smtClean="0">
                <a:solidFill>
                  <a:schemeClr val="bg1"/>
                </a:solidFill>
                <a:latin typeface="+mj-lt"/>
              </a:rPr>
              <a:t>Familie</a:t>
            </a:r>
            <a:r>
              <a:rPr lang="en-GB" sz="2400" b="1" dirty="0" smtClean="0">
                <a:solidFill>
                  <a:schemeClr val="bg1"/>
                </a:solidFill>
                <a:latin typeface="+mj-lt"/>
              </a:rPr>
              <a:t> u. </a:t>
            </a:r>
            <a:r>
              <a:rPr lang="en-GB" sz="2400" b="1" dirty="0" err="1" smtClean="0">
                <a:solidFill>
                  <a:schemeClr val="bg1"/>
                </a:solidFill>
                <a:latin typeface="+mj-lt"/>
              </a:rPr>
              <a:t>Gesellschaft</a:t>
            </a:r>
            <a:r>
              <a:rPr lang="en-GB" sz="2400" b="1" dirty="0" smtClean="0">
                <a:solidFill>
                  <a:schemeClr val="bg1"/>
                </a:solidFill>
                <a:latin typeface="+mj-lt"/>
              </a:rPr>
              <a:t>  -  </a:t>
            </a:r>
            <a:r>
              <a:rPr lang="en-GB" sz="2400" b="1" dirty="0" err="1" smtClean="0">
                <a:solidFill>
                  <a:schemeClr val="bg1"/>
                </a:solidFill>
                <a:latin typeface="+mj-lt"/>
              </a:rPr>
              <a:t>Wahre</a:t>
            </a:r>
            <a:r>
              <a:rPr lang="en-GB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+mj-lt"/>
              </a:rPr>
              <a:t>Eltern</a:t>
            </a:r>
            <a:endParaRPr lang="en-GB" sz="24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Eine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wahre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Ehe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und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Familie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errichten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– </a:t>
            </a:r>
          </a:p>
          <a:p>
            <a:pPr algn="ctr"/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allen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Menschen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mit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einem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elterlichen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Herzen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begegnen</a:t>
            </a:r>
            <a:endParaRPr lang="en-GB" sz="20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+mj-lt"/>
              </a:rPr>
              <a:t>3. </a:t>
            </a:r>
            <a:r>
              <a:rPr lang="en-GB" sz="2400" b="1" dirty="0" err="1" smtClean="0">
                <a:solidFill>
                  <a:schemeClr val="bg1"/>
                </a:solidFill>
                <a:latin typeface="+mj-lt"/>
              </a:rPr>
              <a:t>Umwelt</a:t>
            </a:r>
            <a:r>
              <a:rPr lang="en-GB" sz="2400" b="1" dirty="0" smtClean="0">
                <a:solidFill>
                  <a:schemeClr val="bg1"/>
                </a:solidFill>
                <a:latin typeface="+mj-lt"/>
              </a:rPr>
              <a:t> – </a:t>
            </a:r>
            <a:r>
              <a:rPr lang="en-GB" sz="2400" b="1" dirty="0" err="1" smtClean="0">
                <a:solidFill>
                  <a:schemeClr val="bg1"/>
                </a:solidFill>
                <a:latin typeface="+mj-lt"/>
              </a:rPr>
              <a:t>Wahre</a:t>
            </a:r>
            <a:r>
              <a:rPr lang="en-GB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+mj-lt"/>
              </a:rPr>
              <a:t>Eigentümer</a:t>
            </a:r>
            <a:endParaRPr lang="en-GB" sz="24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Mit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Wissen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und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Fürsorge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die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Natur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schützen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und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pflegen</a:t>
            </a:r>
            <a:endParaRPr lang="en-GB" sz="24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77" name="AutoShape 33"/>
          <p:cNvSpPr>
            <a:spLocks noChangeArrowheads="1"/>
          </p:cNvSpPr>
          <p:nvPr/>
        </p:nvSpPr>
        <p:spPr bwMode="blackWhite">
          <a:xfrm>
            <a:off x="5637859" y="5375275"/>
            <a:ext cx="2788356" cy="7620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BEBE">
                  <a:gamma/>
                  <a:shade val="76078"/>
                  <a:invGamma/>
                </a:srgbClr>
              </a:gs>
              <a:gs pos="50000">
                <a:srgbClr val="00BEBE"/>
              </a:gs>
              <a:gs pos="100000">
                <a:srgbClr val="00BEBE">
                  <a:gamma/>
                  <a:shade val="76078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62178" name="AutoShape 34"/>
          <p:cNvSpPr>
            <a:spLocks noChangeArrowheads="1"/>
          </p:cNvSpPr>
          <p:nvPr/>
        </p:nvSpPr>
        <p:spPr bwMode="blackWhite">
          <a:xfrm>
            <a:off x="3008489" y="5375275"/>
            <a:ext cx="2776126" cy="7620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1367">
                  <a:gamma/>
                  <a:shade val="76078"/>
                  <a:invGamma/>
                </a:srgbClr>
              </a:gs>
              <a:gs pos="50000">
                <a:srgbClr val="FF1367"/>
              </a:gs>
              <a:gs pos="100000">
                <a:srgbClr val="FF1367">
                  <a:gamma/>
                  <a:shade val="76078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262179" name="Picture 35" descr="\\Iefserver\slides\Graphics\yinyang\yinyang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5430" y="5327650"/>
            <a:ext cx="856074" cy="882650"/>
          </a:xfrm>
          <a:prstGeom prst="rect">
            <a:avLst/>
          </a:prstGeom>
          <a:noFill/>
        </p:spPr>
      </p:pic>
      <p:sp>
        <p:nvSpPr>
          <p:cNvPr id="262181" name="AutoShape 37"/>
          <p:cNvSpPr>
            <a:spLocks noChangeArrowheads="1"/>
          </p:cNvSpPr>
          <p:nvPr/>
        </p:nvSpPr>
        <p:spPr bwMode="blackWhite">
          <a:xfrm>
            <a:off x="5637859" y="4030663"/>
            <a:ext cx="2788356" cy="7620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BEBE">
                  <a:gamma/>
                  <a:shade val="76078"/>
                  <a:invGamma/>
                </a:srgbClr>
              </a:gs>
              <a:gs pos="50000">
                <a:srgbClr val="00BEBE"/>
              </a:gs>
              <a:gs pos="100000">
                <a:srgbClr val="00BEBE">
                  <a:gamma/>
                  <a:shade val="76078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62182" name="AutoShape 38"/>
          <p:cNvSpPr>
            <a:spLocks noChangeArrowheads="1"/>
          </p:cNvSpPr>
          <p:nvPr/>
        </p:nvSpPr>
        <p:spPr bwMode="blackWhite">
          <a:xfrm>
            <a:off x="3008489" y="4030663"/>
            <a:ext cx="2776126" cy="7620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1367">
                  <a:gamma/>
                  <a:shade val="76078"/>
                  <a:invGamma/>
                </a:srgbClr>
              </a:gs>
              <a:gs pos="50000">
                <a:srgbClr val="FF1367"/>
              </a:gs>
              <a:gs pos="100000">
                <a:srgbClr val="FF1367">
                  <a:gamma/>
                  <a:shade val="76078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262183" name="Picture 39" descr="\\Iefserver\slides\Graphics\yinyang\yinyang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5430" y="3983038"/>
            <a:ext cx="856074" cy="882650"/>
          </a:xfrm>
          <a:prstGeom prst="rect">
            <a:avLst/>
          </a:prstGeom>
          <a:noFill/>
        </p:spPr>
      </p:pic>
      <p:sp>
        <p:nvSpPr>
          <p:cNvPr id="262185" name="AutoShape 41"/>
          <p:cNvSpPr>
            <a:spLocks noChangeArrowheads="1"/>
          </p:cNvSpPr>
          <p:nvPr/>
        </p:nvSpPr>
        <p:spPr bwMode="blackWhite">
          <a:xfrm>
            <a:off x="5637859" y="2686050"/>
            <a:ext cx="2788356" cy="7620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BEBE">
                  <a:gamma/>
                  <a:shade val="76078"/>
                  <a:invGamma/>
                </a:srgbClr>
              </a:gs>
              <a:gs pos="50000">
                <a:srgbClr val="00BEBE"/>
              </a:gs>
              <a:gs pos="100000">
                <a:srgbClr val="00BEBE">
                  <a:gamma/>
                  <a:shade val="76078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62186" name="AutoShape 42"/>
          <p:cNvSpPr>
            <a:spLocks noChangeArrowheads="1"/>
          </p:cNvSpPr>
          <p:nvPr/>
        </p:nvSpPr>
        <p:spPr bwMode="blackWhite">
          <a:xfrm>
            <a:off x="3008489" y="2686050"/>
            <a:ext cx="2776126" cy="7620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1367">
                  <a:gamma/>
                  <a:shade val="76078"/>
                  <a:invGamma/>
                </a:srgbClr>
              </a:gs>
              <a:gs pos="50000">
                <a:srgbClr val="FF1367"/>
              </a:gs>
              <a:gs pos="100000">
                <a:srgbClr val="FF1367">
                  <a:gamma/>
                  <a:shade val="76078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262187" name="Picture 43" descr="\\Iefserver\slides\Graphics\yinyang\yinyang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5430" y="2638425"/>
            <a:ext cx="856074" cy="882650"/>
          </a:xfrm>
          <a:prstGeom prst="rect">
            <a:avLst/>
          </a:prstGeom>
          <a:noFill/>
        </p:spPr>
      </p:pic>
      <p:sp>
        <p:nvSpPr>
          <p:cNvPr id="262189" name="AutoShape 45"/>
          <p:cNvSpPr>
            <a:spLocks noChangeArrowheads="1"/>
          </p:cNvSpPr>
          <p:nvPr/>
        </p:nvSpPr>
        <p:spPr bwMode="blackWhite">
          <a:xfrm>
            <a:off x="5637859" y="1343025"/>
            <a:ext cx="2788356" cy="7620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BEBE">
                  <a:gamma/>
                  <a:shade val="76078"/>
                  <a:invGamma/>
                </a:srgbClr>
              </a:gs>
              <a:gs pos="50000">
                <a:srgbClr val="00BEBE"/>
              </a:gs>
              <a:gs pos="100000">
                <a:srgbClr val="00BEBE">
                  <a:gamma/>
                  <a:shade val="76078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62190" name="AutoShape 46"/>
          <p:cNvSpPr>
            <a:spLocks noChangeArrowheads="1"/>
          </p:cNvSpPr>
          <p:nvPr/>
        </p:nvSpPr>
        <p:spPr bwMode="blackWhite">
          <a:xfrm>
            <a:off x="3008489" y="1343025"/>
            <a:ext cx="2776126" cy="7620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1367">
                  <a:gamma/>
                  <a:shade val="76078"/>
                  <a:invGamma/>
                </a:srgbClr>
              </a:gs>
              <a:gs pos="50000">
                <a:srgbClr val="FF1367"/>
              </a:gs>
              <a:gs pos="100000">
                <a:srgbClr val="FF1367">
                  <a:gamma/>
                  <a:shade val="76078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262191" name="Picture 47" descr="\\Iefserver\slides\Graphics\yinyang\yinyang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5430" y="1295400"/>
            <a:ext cx="856074" cy="882650"/>
          </a:xfrm>
          <a:prstGeom prst="rect">
            <a:avLst/>
          </a:prstGeom>
          <a:noFill/>
        </p:spPr>
      </p:pic>
      <p:sp>
        <p:nvSpPr>
          <p:cNvPr id="29" name="Rectangle 22"/>
          <p:cNvSpPr txBox="1">
            <a:spLocks noChangeArrowheads="1"/>
          </p:cNvSpPr>
          <p:nvPr/>
        </p:nvSpPr>
        <p:spPr>
          <a:xfrm>
            <a:off x="0" y="0"/>
            <a:ext cx="9906000" cy="79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Das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Paar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-System –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Geist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-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Körper</a:t>
            </a:r>
            <a:endParaRPr lang="en-GB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43000" y="1371600"/>
            <a:ext cx="2008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Mensch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endParaRPr lang="en-GB" sz="40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48872" y="2717800"/>
            <a:ext cx="14991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Fauna</a:t>
            </a:r>
            <a:endParaRPr lang="en-GB" sz="40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76400" y="4089400"/>
            <a:ext cx="14157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Flora </a:t>
            </a:r>
            <a:endParaRPr lang="en-GB" sz="40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6237" y="5105400"/>
            <a:ext cx="26917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Mineralien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/</a:t>
            </a:r>
          </a:p>
          <a:p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Teilchen</a:t>
            </a:r>
            <a:endParaRPr lang="en-GB" sz="40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53200" y="1422400"/>
            <a:ext cx="152958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3200" b="1" dirty="0" err="1" smtClean="0">
                <a:solidFill>
                  <a:schemeClr val="bg1"/>
                </a:solidFill>
              </a:rPr>
              <a:t>Körper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53200" y="2794000"/>
            <a:ext cx="152958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3200" b="1" dirty="0" err="1" smtClean="0">
                <a:solidFill>
                  <a:schemeClr val="bg1"/>
                </a:solidFill>
              </a:rPr>
              <a:t>Körper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53200" y="4089400"/>
            <a:ext cx="152958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3200" b="1" dirty="0" err="1" smtClean="0">
                <a:solidFill>
                  <a:schemeClr val="bg1"/>
                </a:solidFill>
              </a:rPr>
              <a:t>Körper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57600" y="1422400"/>
            <a:ext cx="1208985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3200" b="1" dirty="0" err="1" smtClean="0">
                <a:solidFill>
                  <a:schemeClr val="bg1"/>
                </a:solidFill>
              </a:rPr>
              <a:t>Geist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05200" y="2794000"/>
            <a:ext cx="1640193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3200" b="1" dirty="0" err="1" smtClean="0">
                <a:solidFill>
                  <a:schemeClr val="bg1"/>
                </a:solidFill>
              </a:rPr>
              <a:t>Instinkt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48000" y="4186535"/>
            <a:ext cx="2319866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 err="1" smtClean="0">
                <a:solidFill>
                  <a:schemeClr val="bg1"/>
                </a:solidFill>
              </a:rPr>
              <a:t>Pflanzl</a:t>
            </a:r>
            <a:r>
              <a:rPr lang="en-GB" sz="2400" b="1" dirty="0" smtClean="0">
                <a:solidFill>
                  <a:schemeClr val="bg1"/>
                </a:solidFill>
              </a:rPr>
              <a:t>. </a:t>
            </a:r>
            <a:r>
              <a:rPr lang="en-GB" sz="2400" b="1" dirty="0" err="1" smtClean="0">
                <a:solidFill>
                  <a:schemeClr val="bg1"/>
                </a:solidFill>
              </a:rPr>
              <a:t>Gemüt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89768" y="5452731"/>
            <a:ext cx="1800493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b="1" dirty="0" err="1" smtClean="0">
                <a:solidFill>
                  <a:schemeClr val="bg1"/>
                </a:solidFill>
              </a:rPr>
              <a:t>Innewohnende</a:t>
            </a:r>
            <a:endParaRPr lang="en-GB" b="1" dirty="0" smtClean="0">
              <a:solidFill>
                <a:schemeClr val="bg1"/>
              </a:solidFill>
            </a:endParaRPr>
          </a:p>
          <a:p>
            <a:pPr algn="ctr"/>
            <a:r>
              <a:rPr lang="en-GB" b="1" dirty="0" err="1" smtClean="0">
                <a:solidFill>
                  <a:schemeClr val="bg1"/>
                </a:solidFill>
              </a:rPr>
              <a:t>Natur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08621" y="5512713"/>
            <a:ext cx="2273379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200" b="1" dirty="0" err="1" smtClean="0">
                <a:solidFill>
                  <a:schemeClr val="bg1"/>
                </a:solidFill>
              </a:rPr>
              <a:t>Stoff</a:t>
            </a:r>
            <a:r>
              <a:rPr lang="en-GB" sz="2200" b="1" dirty="0" smtClean="0">
                <a:solidFill>
                  <a:schemeClr val="bg1"/>
                </a:solidFill>
              </a:rPr>
              <a:t> u. </a:t>
            </a:r>
            <a:r>
              <a:rPr lang="en-GB" sz="2200" b="1" dirty="0" err="1" smtClean="0">
                <a:solidFill>
                  <a:schemeClr val="bg1"/>
                </a:solidFill>
              </a:rPr>
              <a:t>Energie</a:t>
            </a:r>
            <a:endParaRPr lang="en-GB" sz="2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9" name="Text Box 9"/>
          <p:cNvSpPr txBox="1">
            <a:spLocks noChangeArrowheads="1"/>
          </p:cNvSpPr>
          <p:nvPr/>
        </p:nvSpPr>
        <p:spPr bwMode="auto">
          <a:xfrm>
            <a:off x="3835445" y="2856131"/>
            <a:ext cx="22605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+mn-lt"/>
                <a:ea typeface="宋体" charset="-122"/>
              </a:rPr>
              <a:t>Erwidernd</a:t>
            </a:r>
            <a:endParaRPr lang="en-US" altLang="zh-CN" sz="3600" b="1" dirty="0">
              <a:solidFill>
                <a:schemeClr val="bg2">
                  <a:lumMod val="10000"/>
                </a:schemeClr>
              </a:solidFill>
              <a:latin typeface="+mn-lt"/>
              <a:ea typeface="宋体" charset="-122"/>
            </a:endParaRPr>
          </a:p>
        </p:txBody>
      </p:sp>
      <p:sp>
        <p:nvSpPr>
          <p:cNvPr id="266250" name="Text Box 10"/>
          <p:cNvSpPr txBox="1">
            <a:spLocks noChangeArrowheads="1"/>
          </p:cNvSpPr>
          <p:nvPr/>
        </p:nvSpPr>
        <p:spPr bwMode="auto">
          <a:xfrm>
            <a:off x="4114800" y="990600"/>
            <a:ext cx="17091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+mn-lt"/>
                <a:ea typeface="宋体" charset="-122"/>
              </a:rPr>
              <a:t>Gebend</a:t>
            </a:r>
            <a:endParaRPr lang="en-US" altLang="zh-CN" sz="3600" b="1" dirty="0">
              <a:solidFill>
                <a:schemeClr val="bg2">
                  <a:lumMod val="10000"/>
                </a:schemeClr>
              </a:solidFill>
              <a:latin typeface="+mn-lt"/>
              <a:ea typeface="宋体" charset="-122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890551" y="1255931"/>
            <a:ext cx="2127956" cy="1981200"/>
            <a:chOff x="2385" y="1104"/>
            <a:chExt cx="1392" cy="12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6259" name="Arc 19"/>
            <p:cNvSpPr>
              <a:spLocks/>
            </p:cNvSpPr>
            <p:nvPr/>
          </p:nvSpPr>
          <p:spPr bwMode="auto">
            <a:xfrm rot="8031152">
              <a:off x="2481" y="1008"/>
              <a:ext cx="1104" cy="1296"/>
            </a:xfrm>
            <a:custGeom>
              <a:avLst/>
              <a:gdLst>
                <a:gd name="G0" fmla="+- 0 0 0"/>
                <a:gd name="G1" fmla="+- 20146 0 0"/>
                <a:gd name="G2" fmla="+- 21600 0 0"/>
                <a:gd name="T0" fmla="*/ 7791 w 19738"/>
                <a:gd name="T1" fmla="*/ 0 h 20146"/>
                <a:gd name="T2" fmla="*/ 19738 w 19738"/>
                <a:gd name="T3" fmla="*/ 11372 h 20146"/>
                <a:gd name="T4" fmla="*/ 0 w 19738"/>
                <a:gd name="T5" fmla="*/ 20146 h 20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38" h="20146" fill="none" extrusionOk="0">
                  <a:moveTo>
                    <a:pt x="7790" y="0"/>
                  </a:moveTo>
                  <a:cubicBezTo>
                    <a:pt x="13120" y="2061"/>
                    <a:pt x="17416" y="6150"/>
                    <a:pt x="19737" y="11372"/>
                  </a:cubicBezTo>
                </a:path>
                <a:path w="19738" h="20146" stroke="0" extrusionOk="0">
                  <a:moveTo>
                    <a:pt x="7790" y="0"/>
                  </a:moveTo>
                  <a:cubicBezTo>
                    <a:pt x="13120" y="2061"/>
                    <a:pt x="17416" y="6150"/>
                    <a:pt x="19737" y="11372"/>
                  </a:cubicBezTo>
                  <a:lnTo>
                    <a:pt x="0" y="20146"/>
                  </a:lnTo>
                  <a:close/>
                </a:path>
              </a:pathLst>
            </a:custGeom>
            <a:noFill/>
            <a:ln w="1016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66261" name="Arc 21"/>
            <p:cNvSpPr>
              <a:spLocks/>
            </p:cNvSpPr>
            <p:nvPr/>
          </p:nvSpPr>
          <p:spPr bwMode="auto">
            <a:xfrm rot="18831152">
              <a:off x="2577" y="1152"/>
              <a:ext cx="1104" cy="1296"/>
            </a:xfrm>
            <a:custGeom>
              <a:avLst/>
              <a:gdLst>
                <a:gd name="G0" fmla="+- 0 0 0"/>
                <a:gd name="G1" fmla="+- 20146 0 0"/>
                <a:gd name="G2" fmla="+- 21600 0 0"/>
                <a:gd name="T0" fmla="*/ 7791 w 19738"/>
                <a:gd name="T1" fmla="*/ 0 h 20146"/>
                <a:gd name="T2" fmla="*/ 19738 w 19738"/>
                <a:gd name="T3" fmla="*/ 11372 h 20146"/>
                <a:gd name="T4" fmla="*/ 0 w 19738"/>
                <a:gd name="T5" fmla="*/ 20146 h 20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38" h="20146" fill="none" extrusionOk="0">
                  <a:moveTo>
                    <a:pt x="7790" y="0"/>
                  </a:moveTo>
                  <a:cubicBezTo>
                    <a:pt x="13120" y="2061"/>
                    <a:pt x="17416" y="6150"/>
                    <a:pt x="19737" y="11372"/>
                  </a:cubicBezTo>
                </a:path>
                <a:path w="19738" h="20146" stroke="0" extrusionOk="0">
                  <a:moveTo>
                    <a:pt x="7790" y="0"/>
                  </a:moveTo>
                  <a:cubicBezTo>
                    <a:pt x="13120" y="2061"/>
                    <a:pt x="17416" y="6150"/>
                    <a:pt x="19737" y="11372"/>
                  </a:cubicBezTo>
                  <a:lnTo>
                    <a:pt x="0" y="20146"/>
                  </a:lnTo>
                  <a:close/>
                </a:path>
              </a:pathLst>
            </a:custGeom>
            <a:noFill/>
            <a:ln w="1016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GB" dirty="0"/>
            </a:p>
          </p:txBody>
        </p:sp>
      </p:grpSp>
      <p:sp>
        <p:nvSpPr>
          <p:cNvPr id="15" name="Rectangle 22"/>
          <p:cNvSpPr txBox="1">
            <a:spLocks noChangeArrowheads="1"/>
          </p:cNvSpPr>
          <p:nvPr/>
        </p:nvSpPr>
        <p:spPr>
          <a:xfrm>
            <a:off x="0" y="0"/>
            <a:ext cx="9906000" cy="79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Das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Paar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-System –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Prinzip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der</a:t>
            </a:r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Interaktion</a:t>
            </a:r>
            <a:endParaRPr lang="en-GB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16" name="Oval 3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1905000" y="1484531"/>
            <a:ext cx="2362200" cy="1447800"/>
          </a:xfrm>
          <a:prstGeom prst="ellipse">
            <a:avLst/>
          </a:prstGeom>
          <a:solidFill>
            <a:srgbClr val="3333CC"/>
          </a:solidFill>
          <a:ln w="25400" algn="ctr">
            <a:solidFill>
              <a:srgbClr val="CC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35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Subjekt</a:t>
            </a:r>
            <a:endParaRPr lang="en-GB" sz="35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0" hangingPunct="0">
              <a:defRPr/>
            </a:pPr>
            <a:r>
              <a:rPr lang="en-GB" sz="3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</a:t>
            </a:r>
            <a:r>
              <a:rPr lang="en-GB" sz="3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artner</a:t>
            </a:r>
            <a:endParaRPr lang="en-GB" sz="30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Oval 4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5638800" y="1484531"/>
            <a:ext cx="2438400" cy="1600200"/>
          </a:xfrm>
          <a:prstGeom prst="ellipse">
            <a:avLst/>
          </a:prstGeom>
          <a:solidFill>
            <a:srgbClr val="2EBBB8"/>
          </a:solidFill>
          <a:ln w="25400" algn="ctr">
            <a:solidFill>
              <a:srgbClr val="CC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35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Objekt</a:t>
            </a:r>
            <a:endParaRPr lang="en-GB" sz="35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r>
              <a:rPr lang="en-GB" sz="3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GB" sz="3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artner</a:t>
            </a:r>
            <a:endParaRPr lang="en-GB" sz="30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4" descr="C:\My Documents\IEF\DAP\Slide 64_45083.ti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0228" y="3581400"/>
            <a:ext cx="3350372" cy="223996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1219200" y="58674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err="1" smtClean="0">
                <a:latin typeface="+mj-lt"/>
              </a:rPr>
              <a:t>Der</a:t>
            </a:r>
            <a:r>
              <a:rPr lang="en-GB" sz="2200" b="1" dirty="0" smtClean="0">
                <a:latin typeface="+mj-lt"/>
              </a:rPr>
              <a:t> </a:t>
            </a:r>
            <a:r>
              <a:rPr lang="en-GB" sz="2200" b="1" dirty="0" err="1" smtClean="0">
                <a:latin typeface="+mj-lt"/>
              </a:rPr>
              <a:t>Körper</a:t>
            </a:r>
            <a:r>
              <a:rPr lang="en-GB" sz="2200" b="1" dirty="0" smtClean="0">
                <a:latin typeface="+mj-lt"/>
              </a:rPr>
              <a:t> </a:t>
            </a:r>
            <a:r>
              <a:rPr lang="en-GB" sz="2200" b="1" dirty="0" err="1" smtClean="0">
                <a:latin typeface="+mj-lt"/>
              </a:rPr>
              <a:t>ist</a:t>
            </a:r>
            <a:r>
              <a:rPr lang="en-GB" sz="2200" b="1" dirty="0" smtClean="0">
                <a:latin typeface="+mj-lt"/>
              </a:rPr>
              <a:t> </a:t>
            </a:r>
            <a:r>
              <a:rPr lang="en-GB" sz="2200" b="1" dirty="0" err="1" smtClean="0">
                <a:latin typeface="+mj-lt"/>
              </a:rPr>
              <a:t>ein</a:t>
            </a:r>
            <a:r>
              <a:rPr lang="en-GB" sz="2200" b="1" dirty="0" smtClean="0">
                <a:latin typeface="+mj-lt"/>
              </a:rPr>
              <a:t> </a:t>
            </a:r>
            <a:r>
              <a:rPr lang="en-GB" sz="2200" b="1" dirty="0" err="1" smtClean="0">
                <a:latin typeface="+mj-lt"/>
              </a:rPr>
              <a:t>Spiegelbild</a:t>
            </a:r>
            <a:r>
              <a:rPr lang="en-GB" sz="2200" b="1" dirty="0" smtClean="0">
                <a:latin typeface="+mj-lt"/>
              </a:rPr>
              <a:t> des </a:t>
            </a:r>
            <a:r>
              <a:rPr lang="en-GB" sz="2200" b="1" dirty="0" err="1" smtClean="0">
                <a:latin typeface="+mj-lt"/>
              </a:rPr>
              <a:t>Geistes</a:t>
            </a:r>
            <a:endParaRPr lang="en-GB" sz="2200" b="1" dirty="0">
              <a:latin typeface="+mj-lt"/>
            </a:endParaRPr>
          </a:p>
        </p:txBody>
      </p:sp>
      <p:pic>
        <p:nvPicPr>
          <p:cNvPr id="24" name="Picture 7" descr="C:\IEF\Nec\teacher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581400"/>
            <a:ext cx="2971800" cy="22860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5105400" y="5867400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>
                <a:latin typeface="+mj-lt"/>
              </a:rPr>
              <a:t>Lehrer und </a:t>
            </a:r>
            <a:r>
              <a:rPr lang="en-GB" sz="2200" b="1" dirty="0" err="1" smtClean="0">
                <a:latin typeface="+mj-lt"/>
              </a:rPr>
              <a:t>Schüler</a:t>
            </a:r>
            <a:endParaRPr lang="en-GB" sz="2200" b="1" dirty="0">
              <a:latin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752600" y="1143000"/>
            <a:ext cx="2736000" cy="4680000"/>
            <a:chOff x="1308" y="1148"/>
            <a:chExt cx="1239" cy="23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2390" name="AutoShape 6"/>
            <p:cNvSpPr>
              <a:spLocks noChangeArrowheads="1"/>
            </p:cNvSpPr>
            <p:nvPr/>
          </p:nvSpPr>
          <p:spPr bwMode="auto">
            <a:xfrm>
              <a:off x="1308" y="1148"/>
              <a:ext cx="1239" cy="2304"/>
            </a:xfrm>
            <a:prstGeom prst="bevel">
              <a:avLst>
                <a:gd name="adj" fmla="val 5171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GB" dirty="0"/>
            </a:p>
          </p:txBody>
        </p:sp>
        <p:pic>
          <p:nvPicPr>
            <p:cNvPr id="272391" name="Picture 7" descr="\\Iefserver\slides\Final Char Ed Powerpoint\FUV\FUV Photos\bodysytems.tif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356" y="1197"/>
              <a:ext cx="1147" cy="2214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272393" name="Rectangle 9"/>
          <p:cNvSpPr>
            <a:spLocks noChangeArrowheads="1"/>
          </p:cNvSpPr>
          <p:nvPr/>
        </p:nvSpPr>
        <p:spPr bwMode="auto">
          <a:xfrm>
            <a:off x="5373511" y="5943600"/>
            <a:ext cx="300848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533400" indent="-533400" algn="ctr">
              <a:lnSpc>
                <a:spcPct val="80000"/>
              </a:lnSpc>
              <a:buClr>
                <a:srgbClr val="FF9900"/>
              </a:buClr>
            </a:pPr>
            <a:r>
              <a:rPr lang="en-US" altLang="zh-CN" sz="27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宋体" charset="-122"/>
              </a:rPr>
              <a:t>Bildung</a:t>
            </a:r>
            <a:r>
              <a:rPr lang="en-US" altLang="zh-CN" sz="27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宋体" charset="-122"/>
              </a:rPr>
              <a:t> </a:t>
            </a:r>
            <a:endParaRPr lang="en-US" altLang="zh-CN" sz="2700" b="1" dirty="0">
              <a:solidFill>
                <a:schemeClr val="bg2">
                  <a:lumMod val="10000"/>
                </a:schemeClr>
              </a:solidFill>
              <a:latin typeface="+mj-lt"/>
              <a:ea typeface="宋体" charset="-122"/>
            </a:endParaRPr>
          </a:p>
        </p:txBody>
      </p:sp>
      <p:sp>
        <p:nvSpPr>
          <p:cNvPr id="12" name="Rectangle 22"/>
          <p:cNvSpPr txBox="1">
            <a:spLocks noChangeArrowheads="1"/>
          </p:cNvSpPr>
          <p:nvPr/>
        </p:nvSpPr>
        <p:spPr>
          <a:xfrm>
            <a:off x="0" y="0"/>
            <a:ext cx="9906000" cy="79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Das </a:t>
            </a:r>
            <a:r>
              <a:rPr lang="en-GB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Paar</a:t>
            </a:r>
            <a:r>
              <a:rPr lang="en-GB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-System – </a:t>
            </a:r>
            <a:r>
              <a:rPr lang="en-GB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ausgerichtet</a:t>
            </a:r>
            <a:r>
              <a:rPr lang="en-GB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auf </a:t>
            </a:r>
            <a:r>
              <a:rPr lang="en-GB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höheren</a:t>
            </a:r>
            <a:r>
              <a:rPr lang="en-GB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Zweck</a:t>
            </a:r>
            <a:endParaRPr lang="en-GB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258711" y="5943600"/>
            <a:ext cx="384668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533400" indent="-533400">
              <a:lnSpc>
                <a:spcPct val="80000"/>
              </a:lnSpc>
              <a:buClr>
                <a:srgbClr val="FF9900"/>
              </a:buClr>
            </a:pPr>
            <a:r>
              <a:rPr lang="en-US" altLang="zh-CN" sz="27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宋体" charset="-122"/>
              </a:rPr>
              <a:t>              </a:t>
            </a:r>
            <a:r>
              <a:rPr lang="en-US" altLang="zh-CN" sz="27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宋体" charset="-122"/>
              </a:rPr>
              <a:t>Zweck</a:t>
            </a:r>
            <a:r>
              <a:rPr lang="en-US" altLang="zh-CN" sz="27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宋体" charset="-122"/>
              </a:rPr>
              <a:t> </a:t>
            </a:r>
            <a:r>
              <a:rPr lang="en-US" altLang="zh-CN" sz="27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宋体" charset="-122"/>
              </a:rPr>
              <a:t>der</a:t>
            </a:r>
            <a:r>
              <a:rPr lang="en-US" altLang="zh-CN" sz="27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宋体" charset="-122"/>
              </a:rPr>
              <a:t> </a:t>
            </a:r>
            <a:r>
              <a:rPr lang="en-US" altLang="zh-CN" sz="27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宋体" charset="-122"/>
              </a:rPr>
              <a:t>Lebenserhaltung</a:t>
            </a:r>
            <a:endParaRPr lang="en-US" altLang="zh-CN" sz="2700" b="1" dirty="0">
              <a:solidFill>
                <a:schemeClr val="bg2">
                  <a:lumMod val="10000"/>
                </a:schemeClr>
              </a:solidFill>
              <a:latin typeface="+mj-lt"/>
              <a:ea typeface="宋体" charset="-122"/>
            </a:endParaRPr>
          </a:p>
        </p:txBody>
      </p:sp>
      <p:pic>
        <p:nvPicPr>
          <p:cNvPr id="11" name="Picture 7" descr="C:\IEF\Nec\studentteacher.tif"/>
          <p:cNvPicPr>
            <a:picLocks noChangeAspect="1" noChangeArrowheads="1"/>
          </p:cNvPicPr>
          <p:nvPr/>
        </p:nvPicPr>
        <p:blipFill>
          <a:blip r:embed="rId4" cstate="print"/>
          <a:srcRect b="8696"/>
          <a:stretch>
            <a:fillRect/>
          </a:stretch>
        </p:blipFill>
        <p:spPr bwMode="auto">
          <a:xfrm>
            <a:off x="5151304" y="1143000"/>
            <a:ext cx="3383096" cy="468000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AutoShape 2"/>
          <p:cNvSpPr>
            <a:spLocks noChangeAspect="1" noChangeArrowheads="1"/>
          </p:cNvSpPr>
          <p:nvPr/>
        </p:nvSpPr>
        <p:spPr bwMode="auto">
          <a:xfrm>
            <a:off x="955675" y="1684318"/>
            <a:ext cx="3678238" cy="3395663"/>
          </a:xfrm>
          <a:prstGeom prst="diamond">
            <a:avLst/>
          </a:prstGeom>
          <a:gradFill rotWithShape="0">
            <a:gsLst>
              <a:gs pos="0">
                <a:srgbClr val="6699FF"/>
              </a:gs>
              <a:gs pos="100000">
                <a:srgbClr val="33CCCC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/>
          </a:p>
        </p:txBody>
      </p:sp>
      <p:sp>
        <p:nvSpPr>
          <p:cNvPr id="188419" name="Oval 3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212725" y="2967018"/>
            <a:ext cx="1604963" cy="969963"/>
          </a:xfrm>
          <a:prstGeom prst="ellipse">
            <a:avLst/>
          </a:prstGeom>
          <a:solidFill>
            <a:srgbClr val="3333CC"/>
          </a:solidFill>
          <a:ln w="25400" algn="ctr">
            <a:solidFill>
              <a:srgbClr val="CC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24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Subjekt</a:t>
            </a:r>
            <a:endParaRPr lang="en-GB" sz="24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r>
              <a:rPr lang="en-GB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GB" sz="2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artner</a:t>
            </a:r>
            <a:endParaRPr lang="en-GB" sz="20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8420" name="Oval 4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3729038" y="2949556"/>
            <a:ext cx="1604962" cy="1001712"/>
          </a:xfrm>
          <a:prstGeom prst="ellipse">
            <a:avLst/>
          </a:prstGeom>
          <a:solidFill>
            <a:srgbClr val="2EBBB8"/>
          </a:solidFill>
          <a:ln w="25400" algn="ctr">
            <a:solidFill>
              <a:srgbClr val="CC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24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Objekt</a:t>
            </a:r>
            <a:endParaRPr lang="en-GB" sz="24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r>
              <a:rPr lang="en-GB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GB" sz="2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artner</a:t>
            </a:r>
            <a:endParaRPr lang="en-GB" sz="20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 rot="5400000">
            <a:off x="2252663" y="2154218"/>
            <a:ext cx="1103312" cy="2560638"/>
            <a:chOff x="2016" y="1824"/>
            <a:chExt cx="635" cy="9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8422" name="Freeform 6"/>
            <p:cNvSpPr>
              <a:spLocks/>
            </p:cNvSpPr>
            <p:nvPr/>
          </p:nvSpPr>
          <p:spPr bwMode="auto">
            <a:xfrm>
              <a:off x="2016" y="1825"/>
              <a:ext cx="203" cy="898"/>
            </a:xfrm>
            <a:custGeom>
              <a:avLst/>
              <a:gdLst>
                <a:gd name="T0" fmla="*/ 128 w 203"/>
                <a:gd name="T1" fmla="*/ 182 h 898"/>
                <a:gd name="T2" fmla="*/ 112 w 203"/>
                <a:gd name="T3" fmla="*/ 262 h 898"/>
                <a:gd name="T4" fmla="*/ 101 w 203"/>
                <a:gd name="T5" fmla="*/ 299 h 898"/>
                <a:gd name="T6" fmla="*/ 101 w 203"/>
                <a:gd name="T7" fmla="*/ 342 h 898"/>
                <a:gd name="T8" fmla="*/ 96 w 203"/>
                <a:gd name="T9" fmla="*/ 428 h 898"/>
                <a:gd name="T10" fmla="*/ 96 w 203"/>
                <a:gd name="T11" fmla="*/ 508 h 898"/>
                <a:gd name="T12" fmla="*/ 96 w 203"/>
                <a:gd name="T13" fmla="*/ 556 h 898"/>
                <a:gd name="T14" fmla="*/ 107 w 203"/>
                <a:gd name="T15" fmla="*/ 604 h 898"/>
                <a:gd name="T16" fmla="*/ 112 w 203"/>
                <a:gd name="T17" fmla="*/ 652 h 898"/>
                <a:gd name="T18" fmla="*/ 123 w 203"/>
                <a:gd name="T19" fmla="*/ 700 h 898"/>
                <a:gd name="T20" fmla="*/ 133 w 203"/>
                <a:gd name="T21" fmla="*/ 748 h 898"/>
                <a:gd name="T22" fmla="*/ 149 w 203"/>
                <a:gd name="T23" fmla="*/ 791 h 898"/>
                <a:gd name="T24" fmla="*/ 165 w 203"/>
                <a:gd name="T25" fmla="*/ 834 h 898"/>
                <a:gd name="T26" fmla="*/ 181 w 203"/>
                <a:gd name="T27" fmla="*/ 877 h 898"/>
                <a:gd name="T28" fmla="*/ 133 w 203"/>
                <a:gd name="T29" fmla="*/ 898 h 898"/>
                <a:gd name="T30" fmla="*/ 117 w 203"/>
                <a:gd name="T31" fmla="*/ 855 h 898"/>
                <a:gd name="T32" fmla="*/ 101 w 203"/>
                <a:gd name="T33" fmla="*/ 807 h 898"/>
                <a:gd name="T34" fmla="*/ 85 w 203"/>
                <a:gd name="T35" fmla="*/ 759 h 898"/>
                <a:gd name="T36" fmla="*/ 69 w 203"/>
                <a:gd name="T37" fmla="*/ 711 h 898"/>
                <a:gd name="T38" fmla="*/ 59 w 203"/>
                <a:gd name="T39" fmla="*/ 663 h 898"/>
                <a:gd name="T40" fmla="*/ 53 w 203"/>
                <a:gd name="T41" fmla="*/ 615 h 898"/>
                <a:gd name="T42" fmla="*/ 48 w 203"/>
                <a:gd name="T43" fmla="*/ 561 h 898"/>
                <a:gd name="T44" fmla="*/ 43 w 203"/>
                <a:gd name="T45" fmla="*/ 513 h 898"/>
                <a:gd name="T46" fmla="*/ 37 w 203"/>
                <a:gd name="T47" fmla="*/ 470 h 898"/>
                <a:gd name="T48" fmla="*/ 43 w 203"/>
                <a:gd name="T49" fmla="*/ 422 h 898"/>
                <a:gd name="T50" fmla="*/ 48 w 203"/>
                <a:gd name="T51" fmla="*/ 337 h 898"/>
                <a:gd name="T52" fmla="*/ 53 w 203"/>
                <a:gd name="T53" fmla="*/ 294 h 898"/>
                <a:gd name="T54" fmla="*/ 59 w 203"/>
                <a:gd name="T55" fmla="*/ 251 h 898"/>
                <a:gd name="T56" fmla="*/ 80 w 203"/>
                <a:gd name="T57" fmla="*/ 166 h 898"/>
                <a:gd name="T58" fmla="*/ 0 w 203"/>
                <a:gd name="T59" fmla="*/ 144 h 898"/>
                <a:gd name="T60" fmla="*/ 160 w 203"/>
                <a:gd name="T61" fmla="*/ 0 h 898"/>
                <a:gd name="T62" fmla="*/ 203 w 203"/>
                <a:gd name="T63" fmla="*/ 208 h 898"/>
                <a:gd name="T64" fmla="*/ 128 w 203"/>
                <a:gd name="T65" fmla="*/ 182 h 8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3"/>
                <a:gd name="T100" fmla="*/ 0 h 898"/>
                <a:gd name="T101" fmla="*/ 203 w 203"/>
                <a:gd name="T102" fmla="*/ 898 h 8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3" h="898">
                  <a:moveTo>
                    <a:pt x="128" y="182"/>
                  </a:moveTo>
                  <a:lnTo>
                    <a:pt x="112" y="262"/>
                  </a:lnTo>
                  <a:lnTo>
                    <a:pt x="101" y="299"/>
                  </a:lnTo>
                  <a:lnTo>
                    <a:pt x="101" y="342"/>
                  </a:lnTo>
                  <a:lnTo>
                    <a:pt x="96" y="428"/>
                  </a:lnTo>
                  <a:lnTo>
                    <a:pt x="96" y="508"/>
                  </a:lnTo>
                  <a:lnTo>
                    <a:pt x="96" y="556"/>
                  </a:lnTo>
                  <a:lnTo>
                    <a:pt x="107" y="604"/>
                  </a:lnTo>
                  <a:lnTo>
                    <a:pt x="112" y="652"/>
                  </a:lnTo>
                  <a:lnTo>
                    <a:pt x="123" y="700"/>
                  </a:lnTo>
                  <a:lnTo>
                    <a:pt x="133" y="748"/>
                  </a:lnTo>
                  <a:lnTo>
                    <a:pt x="149" y="791"/>
                  </a:lnTo>
                  <a:lnTo>
                    <a:pt x="165" y="834"/>
                  </a:lnTo>
                  <a:lnTo>
                    <a:pt x="181" y="877"/>
                  </a:lnTo>
                  <a:lnTo>
                    <a:pt x="133" y="898"/>
                  </a:lnTo>
                  <a:lnTo>
                    <a:pt x="117" y="855"/>
                  </a:lnTo>
                  <a:lnTo>
                    <a:pt x="101" y="807"/>
                  </a:lnTo>
                  <a:lnTo>
                    <a:pt x="85" y="759"/>
                  </a:lnTo>
                  <a:lnTo>
                    <a:pt x="69" y="711"/>
                  </a:lnTo>
                  <a:lnTo>
                    <a:pt x="59" y="663"/>
                  </a:lnTo>
                  <a:lnTo>
                    <a:pt x="53" y="615"/>
                  </a:lnTo>
                  <a:lnTo>
                    <a:pt x="48" y="561"/>
                  </a:lnTo>
                  <a:lnTo>
                    <a:pt x="43" y="513"/>
                  </a:lnTo>
                  <a:lnTo>
                    <a:pt x="37" y="470"/>
                  </a:lnTo>
                  <a:lnTo>
                    <a:pt x="43" y="422"/>
                  </a:lnTo>
                  <a:lnTo>
                    <a:pt x="48" y="337"/>
                  </a:lnTo>
                  <a:lnTo>
                    <a:pt x="53" y="294"/>
                  </a:lnTo>
                  <a:lnTo>
                    <a:pt x="59" y="251"/>
                  </a:lnTo>
                  <a:lnTo>
                    <a:pt x="80" y="166"/>
                  </a:lnTo>
                  <a:lnTo>
                    <a:pt x="0" y="144"/>
                  </a:lnTo>
                  <a:lnTo>
                    <a:pt x="160" y="0"/>
                  </a:lnTo>
                  <a:lnTo>
                    <a:pt x="203" y="208"/>
                  </a:lnTo>
                  <a:lnTo>
                    <a:pt x="128" y="182"/>
                  </a:lnTo>
                  <a:close/>
                </a:path>
              </a:pathLst>
            </a:custGeom>
            <a:solidFill>
              <a:srgbClr val="80008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rot="10800000" vert="eaVert"/>
            <a:lstStyle/>
            <a:p>
              <a:pPr algn="ctr" eaLnBrk="0" hangingPunct="0">
                <a:defRPr/>
              </a:pPr>
              <a:endParaRPr lang="en-GB" dirty="0"/>
            </a:p>
          </p:txBody>
        </p:sp>
        <p:sp>
          <p:nvSpPr>
            <p:cNvPr id="188423" name="Freeform 7"/>
            <p:cNvSpPr>
              <a:spLocks/>
            </p:cNvSpPr>
            <p:nvPr/>
          </p:nvSpPr>
          <p:spPr bwMode="auto">
            <a:xfrm>
              <a:off x="2448" y="1835"/>
              <a:ext cx="203" cy="898"/>
            </a:xfrm>
            <a:custGeom>
              <a:avLst/>
              <a:gdLst>
                <a:gd name="T0" fmla="*/ 75 w 203"/>
                <a:gd name="T1" fmla="*/ 716 h 898"/>
                <a:gd name="T2" fmla="*/ 96 w 203"/>
                <a:gd name="T3" fmla="*/ 636 h 898"/>
                <a:gd name="T4" fmla="*/ 101 w 203"/>
                <a:gd name="T5" fmla="*/ 593 h 898"/>
                <a:gd name="T6" fmla="*/ 107 w 203"/>
                <a:gd name="T7" fmla="*/ 556 h 898"/>
                <a:gd name="T8" fmla="*/ 112 w 203"/>
                <a:gd name="T9" fmla="*/ 470 h 898"/>
                <a:gd name="T10" fmla="*/ 112 w 203"/>
                <a:gd name="T11" fmla="*/ 390 h 898"/>
                <a:gd name="T12" fmla="*/ 107 w 203"/>
                <a:gd name="T13" fmla="*/ 337 h 898"/>
                <a:gd name="T14" fmla="*/ 101 w 203"/>
                <a:gd name="T15" fmla="*/ 288 h 898"/>
                <a:gd name="T16" fmla="*/ 91 w 203"/>
                <a:gd name="T17" fmla="*/ 246 h 898"/>
                <a:gd name="T18" fmla="*/ 80 w 203"/>
                <a:gd name="T19" fmla="*/ 198 h 898"/>
                <a:gd name="T20" fmla="*/ 69 w 203"/>
                <a:gd name="T21" fmla="*/ 149 h 898"/>
                <a:gd name="T22" fmla="*/ 53 w 203"/>
                <a:gd name="T23" fmla="*/ 107 h 898"/>
                <a:gd name="T24" fmla="*/ 37 w 203"/>
                <a:gd name="T25" fmla="*/ 64 h 898"/>
                <a:gd name="T26" fmla="*/ 21 w 203"/>
                <a:gd name="T27" fmla="*/ 21 h 898"/>
                <a:gd name="T28" fmla="*/ 69 w 203"/>
                <a:gd name="T29" fmla="*/ 0 h 898"/>
                <a:gd name="T30" fmla="*/ 85 w 203"/>
                <a:gd name="T31" fmla="*/ 43 h 898"/>
                <a:gd name="T32" fmla="*/ 107 w 203"/>
                <a:gd name="T33" fmla="*/ 91 h 898"/>
                <a:gd name="T34" fmla="*/ 123 w 203"/>
                <a:gd name="T35" fmla="*/ 133 h 898"/>
                <a:gd name="T36" fmla="*/ 133 w 203"/>
                <a:gd name="T37" fmla="*/ 182 h 898"/>
                <a:gd name="T38" fmla="*/ 144 w 203"/>
                <a:gd name="T39" fmla="*/ 235 h 898"/>
                <a:gd name="T40" fmla="*/ 155 w 203"/>
                <a:gd name="T41" fmla="*/ 283 h 898"/>
                <a:gd name="T42" fmla="*/ 160 w 203"/>
                <a:gd name="T43" fmla="*/ 331 h 898"/>
                <a:gd name="T44" fmla="*/ 165 w 203"/>
                <a:gd name="T45" fmla="*/ 385 h 898"/>
                <a:gd name="T46" fmla="*/ 165 w 203"/>
                <a:gd name="T47" fmla="*/ 428 h 898"/>
                <a:gd name="T48" fmla="*/ 165 w 203"/>
                <a:gd name="T49" fmla="*/ 476 h 898"/>
                <a:gd name="T50" fmla="*/ 160 w 203"/>
                <a:gd name="T51" fmla="*/ 561 h 898"/>
                <a:gd name="T52" fmla="*/ 155 w 203"/>
                <a:gd name="T53" fmla="*/ 604 h 898"/>
                <a:gd name="T54" fmla="*/ 144 w 203"/>
                <a:gd name="T55" fmla="*/ 647 h 898"/>
                <a:gd name="T56" fmla="*/ 128 w 203"/>
                <a:gd name="T57" fmla="*/ 732 h 898"/>
                <a:gd name="T58" fmla="*/ 203 w 203"/>
                <a:gd name="T59" fmla="*/ 754 h 898"/>
                <a:gd name="T60" fmla="*/ 48 w 203"/>
                <a:gd name="T61" fmla="*/ 898 h 898"/>
                <a:gd name="T62" fmla="*/ 0 w 203"/>
                <a:gd name="T63" fmla="*/ 690 h 898"/>
                <a:gd name="T64" fmla="*/ 75 w 203"/>
                <a:gd name="T65" fmla="*/ 716 h 8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3"/>
                <a:gd name="T100" fmla="*/ 0 h 898"/>
                <a:gd name="T101" fmla="*/ 203 w 203"/>
                <a:gd name="T102" fmla="*/ 898 h 8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3" h="898">
                  <a:moveTo>
                    <a:pt x="75" y="716"/>
                  </a:moveTo>
                  <a:lnTo>
                    <a:pt x="96" y="636"/>
                  </a:lnTo>
                  <a:lnTo>
                    <a:pt x="101" y="593"/>
                  </a:lnTo>
                  <a:lnTo>
                    <a:pt x="107" y="556"/>
                  </a:lnTo>
                  <a:lnTo>
                    <a:pt x="112" y="470"/>
                  </a:lnTo>
                  <a:lnTo>
                    <a:pt x="112" y="390"/>
                  </a:lnTo>
                  <a:lnTo>
                    <a:pt x="107" y="337"/>
                  </a:lnTo>
                  <a:lnTo>
                    <a:pt x="101" y="288"/>
                  </a:lnTo>
                  <a:lnTo>
                    <a:pt x="91" y="246"/>
                  </a:lnTo>
                  <a:lnTo>
                    <a:pt x="80" y="198"/>
                  </a:lnTo>
                  <a:lnTo>
                    <a:pt x="69" y="149"/>
                  </a:lnTo>
                  <a:lnTo>
                    <a:pt x="53" y="107"/>
                  </a:lnTo>
                  <a:lnTo>
                    <a:pt x="37" y="64"/>
                  </a:lnTo>
                  <a:lnTo>
                    <a:pt x="21" y="21"/>
                  </a:lnTo>
                  <a:lnTo>
                    <a:pt x="69" y="0"/>
                  </a:lnTo>
                  <a:lnTo>
                    <a:pt x="85" y="43"/>
                  </a:lnTo>
                  <a:lnTo>
                    <a:pt x="107" y="91"/>
                  </a:lnTo>
                  <a:lnTo>
                    <a:pt x="123" y="133"/>
                  </a:lnTo>
                  <a:lnTo>
                    <a:pt x="133" y="182"/>
                  </a:lnTo>
                  <a:lnTo>
                    <a:pt x="144" y="235"/>
                  </a:lnTo>
                  <a:lnTo>
                    <a:pt x="155" y="283"/>
                  </a:lnTo>
                  <a:lnTo>
                    <a:pt x="160" y="331"/>
                  </a:lnTo>
                  <a:lnTo>
                    <a:pt x="165" y="385"/>
                  </a:lnTo>
                  <a:lnTo>
                    <a:pt x="165" y="428"/>
                  </a:lnTo>
                  <a:lnTo>
                    <a:pt x="165" y="476"/>
                  </a:lnTo>
                  <a:lnTo>
                    <a:pt x="160" y="561"/>
                  </a:lnTo>
                  <a:lnTo>
                    <a:pt x="155" y="604"/>
                  </a:lnTo>
                  <a:lnTo>
                    <a:pt x="144" y="647"/>
                  </a:lnTo>
                  <a:lnTo>
                    <a:pt x="128" y="732"/>
                  </a:lnTo>
                  <a:lnTo>
                    <a:pt x="203" y="754"/>
                  </a:lnTo>
                  <a:lnTo>
                    <a:pt x="48" y="898"/>
                  </a:lnTo>
                  <a:lnTo>
                    <a:pt x="0" y="690"/>
                  </a:lnTo>
                  <a:lnTo>
                    <a:pt x="75" y="716"/>
                  </a:lnTo>
                  <a:close/>
                </a:path>
              </a:pathLst>
            </a:custGeom>
            <a:solidFill>
              <a:srgbClr val="80008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rot="10800000" vert="eaVert"/>
            <a:lstStyle/>
            <a:p>
              <a:pPr algn="ctr" eaLnBrk="0" hangingPunct="0">
                <a:defRPr/>
              </a:pPr>
              <a:endParaRPr lang="en-GB" dirty="0"/>
            </a:p>
          </p:txBody>
        </p:sp>
      </p:grpSp>
      <p:sp>
        <p:nvSpPr>
          <p:cNvPr id="188424" name="Oval 8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1909763" y="4230668"/>
            <a:ext cx="1604962" cy="1001713"/>
          </a:xfrm>
          <a:prstGeom prst="ellipse">
            <a:avLst/>
          </a:prstGeom>
          <a:solidFill>
            <a:srgbClr val="FFCCCC"/>
          </a:solidFill>
          <a:ln w="28575" algn="ctr">
            <a:solidFill>
              <a:srgbClr val="333399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2800" b="1" dirty="0" err="1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Einheit</a:t>
            </a:r>
            <a:endParaRPr lang="en-GB" sz="28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8426" name="Text Box 10"/>
          <p:cNvSpPr txBox="1">
            <a:spLocks noChangeArrowheads="1"/>
          </p:cNvSpPr>
          <p:nvPr/>
        </p:nvSpPr>
        <p:spPr bwMode="auto">
          <a:xfrm>
            <a:off x="5257800" y="1905000"/>
            <a:ext cx="462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8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Höherer</a:t>
            </a:r>
            <a:r>
              <a:rPr lang="en-GB" sz="2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28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Zweck</a:t>
            </a:r>
            <a:endParaRPr lang="en-GB" sz="2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8427" name="AutoShape 11"/>
          <p:cNvSpPr>
            <a:spLocks noChangeArrowheads="1"/>
          </p:cNvSpPr>
          <p:nvPr/>
        </p:nvSpPr>
        <p:spPr bwMode="auto">
          <a:xfrm>
            <a:off x="7123112" y="2387600"/>
            <a:ext cx="852488" cy="64611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3">
              <a:lumMod val="75000"/>
            </a:schemeClr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endParaRPr lang="de-DE"/>
          </a:p>
        </p:txBody>
      </p:sp>
      <p:sp>
        <p:nvSpPr>
          <p:cNvPr id="188429" name="Text Box 13"/>
          <p:cNvSpPr txBox="1">
            <a:spLocks noChangeArrowheads="1"/>
          </p:cNvSpPr>
          <p:nvPr/>
        </p:nvSpPr>
        <p:spPr bwMode="auto">
          <a:xfrm>
            <a:off x="5257800" y="2994006"/>
            <a:ext cx="4622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GB" sz="28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Geben</a:t>
            </a:r>
            <a:r>
              <a:rPr lang="en-GB" sz="2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u. </a:t>
            </a:r>
            <a:r>
              <a:rPr lang="en-GB" sz="28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Empfangen</a:t>
            </a:r>
            <a:endParaRPr lang="en-GB" sz="2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ctr" eaLnBrk="0" hangingPunct="0"/>
            <a:r>
              <a:rPr lang="en-GB" sz="2800" b="1" dirty="0" smtClean="0">
                <a:solidFill>
                  <a:srgbClr val="990099"/>
                </a:solidFill>
                <a:latin typeface="+mj-lt"/>
              </a:rPr>
              <a:t>(</a:t>
            </a:r>
            <a:r>
              <a:rPr lang="en-GB" sz="2800" b="1" dirty="0" err="1" smtClean="0">
                <a:solidFill>
                  <a:srgbClr val="990099"/>
                </a:solidFill>
                <a:latin typeface="+mj-lt"/>
              </a:rPr>
              <a:t>für</a:t>
            </a:r>
            <a:r>
              <a:rPr lang="en-GB" sz="2800" b="1" dirty="0" smtClean="0">
                <a:solidFill>
                  <a:srgbClr val="990099"/>
                </a:solidFill>
                <a:latin typeface="+mj-lt"/>
              </a:rPr>
              <a:t> </a:t>
            </a:r>
            <a:r>
              <a:rPr lang="en-GB" sz="2800" b="1" dirty="0" err="1" smtClean="0">
                <a:solidFill>
                  <a:srgbClr val="990099"/>
                </a:solidFill>
                <a:latin typeface="+mj-lt"/>
              </a:rPr>
              <a:t>Andere</a:t>
            </a:r>
            <a:r>
              <a:rPr lang="en-GB" sz="2800" b="1" dirty="0" smtClean="0">
                <a:solidFill>
                  <a:srgbClr val="990099"/>
                </a:solidFill>
                <a:latin typeface="+mj-lt"/>
              </a:rPr>
              <a:t> </a:t>
            </a:r>
            <a:r>
              <a:rPr lang="en-GB" sz="2800" b="1" dirty="0" err="1" smtClean="0">
                <a:solidFill>
                  <a:srgbClr val="990099"/>
                </a:solidFill>
                <a:latin typeface="+mj-lt"/>
              </a:rPr>
              <a:t>leben</a:t>
            </a:r>
            <a:r>
              <a:rPr lang="en-GB" sz="2800" b="1" dirty="0" smtClean="0">
                <a:solidFill>
                  <a:srgbClr val="990099"/>
                </a:solidFill>
                <a:latin typeface="+mj-lt"/>
              </a:rPr>
              <a:t>)</a:t>
            </a:r>
            <a:endParaRPr lang="en-GB" sz="2800" b="1" dirty="0">
              <a:solidFill>
                <a:srgbClr val="990099"/>
              </a:solidFill>
              <a:latin typeface="+mj-lt"/>
            </a:endParaRPr>
          </a:p>
        </p:txBody>
      </p:sp>
      <p:sp>
        <p:nvSpPr>
          <p:cNvPr id="188430" name="Text Box 14"/>
          <p:cNvSpPr txBox="1">
            <a:spLocks noChangeArrowheads="1"/>
          </p:cNvSpPr>
          <p:nvPr/>
        </p:nvSpPr>
        <p:spPr bwMode="auto">
          <a:xfrm>
            <a:off x="5334000" y="4594206"/>
            <a:ext cx="4622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GB" sz="28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Gutes</a:t>
            </a:r>
            <a:r>
              <a:rPr lang="en-GB" sz="2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28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Resultat</a:t>
            </a:r>
            <a:r>
              <a:rPr lang="en-GB" sz="2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–</a:t>
            </a:r>
          </a:p>
          <a:p>
            <a:pPr algn="ctr" eaLnBrk="0" hangingPunct="0"/>
            <a:r>
              <a:rPr lang="en-GB" sz="2800" b="1" dirty="0" err="1" smtClean="0">
                <a:solidFill>
                  <a:srgbClr val="990099"/>
                </a:solidFill>
                <a:latin typeface="+mj-lt"/>
              </a:rPr>
              <a:t>Freude</a:t>
            </a:r>
            <a:r>
              <a:rPr lang="en-GB" sz="2800" b="1" dirty="0" smtClean="0">
                <a:solidFill>
                  <a:srgbClr val="990099"/>
                </a:solidFill>
                <a:latin typeface="+mj-lt"/>
              </a:rPr>
              <a:t> </a:t>
            </a:r>
            <a:r>
              <a:rPr lang="en-GB" sz="2800" b="1" dirty="0">
                <a:solidFill>
                  <a:srgbClr val="990099"/>
                </a:solidFill>
                <a:latin typeface="+mj-lt"/>
              </a:rPr>
              <a:t>/ </a:t>
            </a:r>
            <a:r>
              <a:rPr lang="en-GB" sz="2800" b="1" dirty="0" err="1" smtClean="0">
                <a:solidFill>
                  <a:srgbClr val="990099"/>
                </a:solidFill>
                <a:latin typeface="+mj-lt"/>
              </a:rPr>
              <a:t>Frieden</a:t>
            </a:r>
            <a:r>
              <a:rPr lang="en-GB" sz="2800" b="1" dirty="0" smtClean="0">
                <a:solidFill>
                  <a:srgbClr val="990099"/>
                </a:solidFill>
                <a:latin typeface="+mj-lt"/>
              </a:rPr>
              <a:t> / positive </a:t>
            </a:r>
            <a:r>
              <a:rPr lang="en-GB" sz="2800" b="1" dirty="0" err="1" smtClean="0">
                <a:solidFill>
                  <a:srgbClr val="990099"/>
                </a:solidFill>
                <a:latin typeface="+mj-lt"/>
              </a:rPr>
              <a:t>Erfüllung</a:t>
            </a:r>
            <a:r>
              <a:rPr lang="en-GB" sz="2800" b="1" dirty="0" smtClean="0">
                <a:solidFill>
                  <a:srgbClr val="990099"/>
                </a:solidFill>
                <a:latin typeface="+mj-lt"/>
              </a:rPr>
              <a:t> </a:t>
            </a:r>
            <a:endParaRPr lang="en-GB" sz="2800" b="1" dirty="0">
              <a:solidFill>
                <a:srgbClr val="990099"/>
              </a:solidFill>
              <a:latin typeface="+mj-lt"/>
            </a:endParaRPr>
          </a:p>
        </p:txBody>
      </p:sp>
      <p:sp>
        <p:nvSpPr>
          <p:cNvPr id="188431" name="Line 15"/>
          <p:cNvSpPr>
            <a:spLocks noChangeShapeType="1"/>
          </p:cNvSpPr>
          <p:nvPr/>
        </p:nvSpPr>
        <p:spPr bwMode="auto">
          <a:xfrm>
            <a:off x="2743200" y="2462193"/>
            <a:ext cx="1588" cy="1779588"/>
          </a:xfrm>
          <a:prstGeom prst="line">
            <a:avLst/>
          </a:prstGeom>
          <a:noFill/>
          <a:ln w="412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88432" name="AutoShape 16"/>
          <p:cNvSpPr>
            <a:spLocks noChangeArrowheads="1"/>
          </p:cNvSpPr>
          <p:nvPr/>
        </p:nvSpPr>
        <p:spPr bwMode="auto">
          <a:xfrm>
            <a:off x="7123112" y="3987800"/>
            <a:ext cx="852488" cy="64611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3">
              <a:lumMod val="75000"/>
            </a:schemeClr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endParaRPr lang="de-DE"/>
          </a:p>
        </p:txBody>
      </p:sp>
      <p:sp>
        <p:nvSpPr>
          <p:cNvPr id="188433" name="Oval 17"/>
          <p:cNvSpPr>
            <a:spLocks noChangeArrowheads="1"/>
          </p:cNvSpPr>
          <p:nvPr/>
        </p:nvSpPr>
        <p:spPr bwMode="auto">
          <a:xfrm>
            <a:off x="2359025" y="3265468"/>
            <a:ext cx="682625" cy="404813"/>
          </a:xfrm>
          <a:prstGeom prst="ellipse">
            <a:avLst/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/>
          </a:p>
        </p:txBody>
      </p:sp>
      <p:sp>
        <p:nvSpPr>
          <p:cNvPr id="188434" name="Line 18"/>
          <p:cNvSpPr>
            <a:spLocks noChangeShapeType="1"/>
          </p:cNvSpPr>
          <p:nvPr/>
        </p:nvSpPr>
        <p:spPr bwMode="auto">
          <a:xfrm rot="5400000" flipV="1">
            <a:off x="2062956" y="3182125"/>
            <a:ext cx="1587" cy="596900"/>
          </a:xfrm>
          <a:prstGeom prst="line">
            <a:avLst/>
          </a:prstGeom>
          <a:noFill/>
          <a:ln w="412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88435" name="Line 19"/>
          <p:cNvSpPr>
            <a:spLocks noChangeShapeType="1"/>
          </p:cNvSpPr>
          <p:nvPr/>
        </p:nvSpPr>
        <p:spPr bwMode="auto">
          <a:xfrm rot="5400000">
            <a:off x="3359944" y="3139262"/>
            <a:ext cx="1587" cy="682625"/>
          </a:xfrm>
          <a:prstGeom prst="line">
            <a:avLst/>
          </a:prstGeom>
          <a:noFill/>
          <a:ln w="412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88428" name="Oval 12">
            <a:hlinkClick r:id="rId3" action="ppaction://hlinkpres?slideindex=1&amp;slidetitle="/>
          </p:cNvPr>
          <p:cNvSpPr>
            <a:spLocks noChangeAspect="1" noChangeArrowheads="1"/>
          </p:cNvSpPr>
          <p:nvPr/>
        </p:nvSpPr>
        <p:spPr bwMode="auto">
          <a:xfrm>
            <a:off x="1165225" y="1214418"/>
            <a:ext cx="3136900" cy="1466850"/>
          </a:xfrm>
          <a:prstGeom prst="ellipse">
            <a:avLst/>
          </a:prstGeom>
          <a:solidFill>
            <a:srgbClr val="CCFFFF"/>
          </a:solidFill>
          <a:ln w="28575" algn="ctr">
            <a:solidFill>
              <a:srgbClr val="333399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GB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GOTT </a:t>
            </a:r>
            <a:endParaRPr lang="en-GB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/>
            <a:r>
              <a:rPr lang="en-GB" sz="2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Höherer</a:t>
            </a:r>
            <a:r>
              <a:rPr lang="en-GB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Zweck</a:t>
            </a:r>
            <a:endParaRPr lang="en-GB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22"/>
          <p:cNvSpPr txBox="1">
            <a:spLocks noChangeArrowheads="1"/>
          </p:cNvSpPr>
          <p:nvPr/>
        </p:nvSpPr>
        <p:spPr>
          <a:xfrm>
            <a:off x="0" y="0"/>
            <a:ext cx="9906000" cy="79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kern="0" spc="-7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Das </a:t>
            </a:r>
            <a:r>
              <a:rPr lang="en-GB" sz="4000" b="1" kern="0" spc="-7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Paar</a:t>
            </a:r>
            <a:r>
              <a:rPr lang="en-GB" sz="4000" b="1" kern="0" spc="-7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-System – </a:t>
            </a:r>
            <a:r>
              <a:rPr lang="en-GB" sz="4000" b="1" kern="0" spc="-7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Höherer</a:t>
            </a:r>
            <a:r>
              <a:rPr lang="en-GB" sz="4000" b="1" kern="0" spc="-7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kern="0" spc="-7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Zweck</a:t>
            </a:r>
            <a:endParaRPr lang="en-GB" sz="4000" b="1" kern="0" spc="-7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860425" y="5257800"/>
            <a:ext cx="3733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30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Entwicklung</a:t>
            </a:r>
            <a:endParaRPr lang="en-GB" sz="30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algn="ctr" eaLnBrk="0" hangingPunct="0"/>
            <a:r>
              <a:rPr lang="en-GB" sz="30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Zweckerfüllung</a:t>
            </a:r>
            <a:endParaRPr lang="en-GB" sz="30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0" name="Text Box 20"/>
          <p:cNvSpPr txBox="1">
            <a:spLocks noChangeArrowheads="1"/>
          </p:cNvSpPr>
          <p:nvPr/>
        </p:nvSpPr>
        <p:spPr bwMode="auto">
          <a:xfrm>
            <a:off x="495300" y="2468563"/>
            <a:ext cx="89154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3600" b="1" dirty="0" err="1" smtClean="0">
                <a:solidFill>
                  <a:schemeClr val="bg2">
                    <a:lumMod val="90000"/>
                  </a:schemeClr>
                </a:solidFill>
                <a:latin typeface="+mj-lt"/>
              </a:rPr>
              <a:t>Ehemann</a:t>
            </a:r>
            <a:r>
              <a:rPr lang="en-GB" sz="3600" b="1" dirty="0" smtClean="0">
                <a:solidFill>
                  <a:schemeClr val="bg2">
                    <a:lumMod val="90000"/>
                  </a:schemeClr>
                </a:solidFill>
                <a:latin typeface="+mj-lt"/>
              </a:rPr>
              <a:t>                                                      </a:t>
            </a:r>
            <a:r>
              <a:rPr lang="en-GB" sz="3600" b="1" dirty="0" err="1" smtClean="0">
                <a:solidFill>
                  <a:schemeClr val="bg2">
                    <a:lumMod val="90000"/>
                  </a:schemeClr>
                </a:solidFill>
                <a:latin typeface="+mj-lt"/>
              </a:rPr>
              <a:t>Ehefrau</a:t>
            </a:r>
            <a:endParaRPr lang="en-GB" sz="3600" b="1" dirty="0">
              <a:solidFill>
                <a:schemeClr val="bg2">
                  <a:lumMod val="90000"/>
                </a:schemeClr>
              </a:solidFill>
              <a:latin typeface="+mj-lt"/>
            </a:endParaRPr>
          </a:p>
        </p:txBody>
      </p:sp>
      <p:sp>
        <p:nvSpPr>
          <p:cNvPr id="133142" name="Text Box 22"/>
          <p:cNvSpPr txBox="1">
            <a:spLocks noChangeArrowheads="1"/>
          </p:cNvSpPr>
          <p:nvPr/>
        </p:nvSpPr>
        <p:spPr bwMode="auto">
          <a:xfrm>
            <a:off x="495300" y="5592763"/>
            <a:ext cx="89154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3600" b="1" dirty="0" err="1" smtClean="0">
                <a:solidFill>
                  <a:schemeClr val="bg2">
                    <a:lumMod val="90000"/>
                  </a:schemeClr>
                </a:solidFill>
                <a:latin typeface="+mj-lt"/>
              </a:rPr>
              <a:t>Mensch</a:t>
            </a:r>
            <a:r>
              <a:rPr lang="en-GB" sz="3600" b="1" dirty="0" smtClean="0">
                <a:solidFill>
                  <a:schemeClr val="bg2">
                    <a:lumMod val="90000"/>
                  </a:schemeClr>
                </a:solidFill>
                <a:latin typeface="+mj-lt"/>
              </a:rPr>
              <a:t>                                                         </a:t>
            </a:r>
            <a:r>
              <a:rPr lang="en-GB" sz="3600" b="1" dirty="0" err="1" smtClean="0">
                <a:solidFill>
                  <a:schemeClr val="bg2">
                    <a:lumMod val="90000"/>
                  </a:schemeClr>
                </a:solidFill>
                <a:latin typeface="+mj-lt"/>
              </a:rPr>
              <a:t>Umwelt</a:t>
            </a:r>
            <a:endParaRPr lang="en-GB" sz="3600" b="1" dirty="0">
              <a:solidFill>
                <a:schemeClr val="bg2">
                  <a:lumMod val="90000"/>
                </a:schemeClr>
              </a:solidFill>
              <a:latin typeface="+mj-lt"/>
            </a:endParaRPr>
          </a:p>
        </p:txBody>
      </p:sp>
      <p:sp>
        <p:nvSpPr>
          <p:cNvPr id="133143" name="Text Box 23"/>
          <p:cNvSpPr txBox="1">
            <a:spLocks noChangeArrowheads="1"/>
          </p:cNvSpPr>
          <p:nvPr/>
        </p:nvSpPr>
        <p:spPr bwMode="auto">
          <a:xfrm>
            <a:off x="495300" y="4602163"/>
            <a:ext cx="89154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3600" b="1" dirty="0" err="1" smtClean="0">
                <a:solidFill>
                  <a:schemeClr val="bg2">
                    <a:lumMod val="90000"/>
                  </a:schemeClr>
                </a:solidFill>
                <a:latin typeface="+mj-lt"/>
              </a:rPr>
              <a:t>Regierung</a:t>
            </a:r>
            <a:r>
              <a:rPr lang="en-GB" sz="3600" b="1" dirty="0" smtClean="0">
                <a:solidFill>
                  <a:schemeClr val="bg2">
                    <a:lumMod val="90000"/>
                  </a:schemeClr>
                </a:solidFill>
                <a:latin typeface="+mj-lt"/>
              </a:rPr>
              <a:t>                                                          Volk</a:t>
            </a:r>
            <a:endParaRPr lang="en-GB" sz="3600" b="1" dirty="0">
              <a:solidFill>
                <a:schemeClr val="bg2">
                  <a:lumMod val="90000"/>
                </a:schemeClr>
              </a:solidFill>
              <a:latin typeface="+mj-lt"/>
            </a:endParaRPr>
          </a:p>
        </p:txBody>
      </p:sp>
      <p:sp>
        <p:nvSpPr>
          <p:cNvPr id="133139" name="Text Box 19"/>
          <p:cNvSpPr txBox="1">
            <a:spLocks noChangeArrowheads="1"/>
          </p:cNvSpPr>
          <p:nvPr/>
        </p:nvSpPr>
        <p:spPr bwMode="auto">
          <a:xfrm>
            <a:off x="495300" y="3535363"/>
            <a:ext cx="89154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3600" b="1" dirty="0" err="1" smtClean="0">
                <a:solidFill>
                  <a:schemeClr val="bg2">
                    <a:lumMod val="90000"/>
                  </a:schemeClr>
                </a:solidFill>
                <a:latin typeface="+mj-lt"/>
              </a:rPr>
              <a:t>Eltern</a:t>
            </a:r>
            <a:r>
              <a:rPr lang="en-GB" sz="3600" b="1" dirty="0" smtClean="0">
                <a:solidFill>
                  <a:schemeClr val="bg2">
                    <a:lumMod val="90000"/>
                  </a:schemeClr>
                </a:solidFill>
                <a:latin typeface="+mj-lt"/>
              </a:rPr>
              <a:t>                                                                   Kind</a:t>
            </a:r>
            <a:endParaRPr lang="en-GB" sz="3600" b="1" dirty="0">
              <a:solidFill>
                <a:schemeClr val="bg2">
                  <a:lumMod val="90000"/>
                </a:schemeClr>
              </a:solidFill>
              <a:latin typeface="+mj-lt"/>
            </a:endParaRPr>
          </a:p>
        </p:txBody>
      </p:sp>
      <p:sp>
        <p:nvSpPr>
          <p:cNvPr id="133141" name="Text Box 21"/>
          <p:cNvSpPr txBox="1">
            <a:spLocks noChangeArrowheads="1"/>
          </p:cNvSpPr>
          <p:nvPr/>
        </p:nvSpPr>
        <p:spPr bwMode="auto">
          <a:xfrm>
            <a:off x="495300" y="1447800"/>
            <a:ext cx="89154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3600" b="1" dirty="0" err="1" smtClean="0">
                <a:solidFill>
                  <a:schemeClr val="bg2">
                    <a:lumMod val="90000"/>
                  </a:schemeClr>
                </a:solidFill>
                <a:latin typeface="+mj-lt"/>
              </a:rPr>
              <a:t>Geist</a:t>
            </a:r>
            <a:r>
              <a:rPr lang="en-GB" sz="3600" b="1" dirty="0" smtClean="0">
                <a:solidFill>
                  <a:schemeClr val="bg2">
                    <a:lumMod val="90000"/>
                  </a:schemeClr>
                </a:solidFill>
                <a:latin typeface="+mj-lt"/>
              </a:rPr>
              <a:t>                                                                </a:t>
            </a:r>
            <a:r>
              <a:rPr lang="en-GB" sz="3600" b="1" dirty="0" err="1" smtClean="0">
                <a:solidFill>
                  <a:schemeClr val="bg2">
                    <a:lumMod val="90000"/>
                  </a:schemeClr>
                </a:solidFill>
                <a:latin typeface="+mj-lt"/>
              </a:rPr>
              <a:t>Körper</a:t>
            </a:r>
            <a:endParaRPr lang="en-GB" sz="3600" b="1" dirty="0">
              <a:solidFill>
                <a:schemeClr val="bg2">
                  <a:lumMod val="90000"/>
                </a:schemeClr>
              </a:solidFill>
              <a:latin typeface="+mj-lt"/>
            </a:endParaRPr>
          </a:p>
        </p:txBody>
      </p:sp>
      <p:sp>
        <p:nvSpPr>
          <p:cNvPr id="32775" name="Line 3"/>
          <p:cNvSpPr>
            <a:spLocks noChangeShapeType="1"/>
          </p:cNvSpPr>
          <p:nvPr/>
        </p:nvSpPr>
        <p:spPr bwMode="auto">
          <a:xfrm rot="5400000">
            <a:off x="5613400" y="3175000"/>
            <a:ext cx="0" cy="660400"/>
          </a:xfrm>
          <a:prstGeom prst="line">
            <a:avLst/>
          </a:prstGeom>
          <a:noFill/>
          <a:ln w="412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2776" name="AutoShape 24"/>
          <p:cNvSpPr>
            <a:spLocks noChangeAspect="1" noChangeArrowheads="1"/>
          </p:cNvSpPr>
          <p:nvPr/>
        </p:nvSpPr>
        <p:spPr bwMode="auto">
          <a:xfrm>
            <a:off x="3219450" y="1905000"/>
            <a:ext cx="3467100" cy="3200400"/>
          </a:xfrm>
          <a:prstGeom prst="diamond">
            <a:avLst/>
          </a:prstGeom>
          <a:gradFill rotWithShape="0">
            <a:gsLst>
              <a:gs pos="0">
                <a:srgbClr val="6699FF"/>
              </a:gs>
              <a:gs pos="100000">
                <a:srgbClr val="33CCCC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/>
          </a:p>
        </p:txBody>
      </p:sp>
      <p:sp>
        <p:nvSpPr>
          <p:cNvPr id="32779" name="Oval 25">
            <a:hlinkClick r:id="rId3"/>
          </p:cNvPr>
          <p:cNvSpPr>
            <a:spLocks noChangeArrowheads="1"/>
          </p:cNvSpPr>
          <p:nvPr/>
        </p:nvSpPr>
        <p:spPr bwMode="auto">
          <a:xfrm>
            <a:off x="2476500" y="3048000"/>
            <a:ext cx="1550988" cy="914400"/>
          </a:xfrm>
          <a:prstGeom prst="ellipse">
            <a:avLst/>
          </a:prstGeom>
          <a:solidFill>
            <a:srgbClr val="3333CC"/>
          </a:solidFill>
          <a:ln w="25400" algn="ctr">
            <a:solidFill>
              <a:srgbClr val="CC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2400" b="1" dirty="0" err="1" smtClean="0">
                <a:solidFill>
                  <a:srgbClr val="FFFFCC"/>
                </a:solidFill>
              </a:rPr>
              <a:t>Subjekt</a:t>
            </a:r>
            <a:endParaRPr lang="en-GB" sz="2400" b="1" dirty="0">
              <a:solidFill>
                <a:srgbClr val="FFFFCC"/>
              </a:solidFill>
            </a:endParaRPr>
          </a:p>
          <a:p>
            <a:pPr algn="ctr" eaLnBrk="0" hangingPunct="0">
              <a:defRPr/>
            </a:pPr>
            <a:r>
              <a:rPr lang="en-GB" sz="2000" b="1" dirty="0">
                <a:solidFill>
                  <a:srgbClr val="FFFFCC"/>
                </a:solidFill>
              </a:rPr>
              <a:t>P</a:t>
            </a:r>
            <a:r>
              <a:rPr lang="en-GB" sz="2000" b="1" dirty="0" smtClean="0">
                <a:solidFill>
                  <a:srgbClr val="FFFFCC"/>
                </a:solidFill>
              </a:rPr>
              <a:t>artner</a:t>
            </a:r>
            <a:endParaRPr lang="en-GB" sz="2000" b="1" dirty="0">
              <a:solidFill>
                <a:srgbClr val="FFFFCC"/>
              </a:solidFill>
            </a:endParaRPr>
          </a:p>
        </p:txBody>
      </p:sp>
      <p:sp>
        <p:nvSpPr>
          <p:cNvPr id="32780" name="Oval 26">
            <a:hlinkClick r:id="rId3"/>
          </p:cNvPr>
          <p:cNvSpPr>
            <a:spLocks noChangeArrowheads="1"/>
          </p:cNvSpPr>
          <p:nvPr/>
        </p:nvSpPr>
        <p:spPr bwMode="auto">
          <a:xfrm>
            <a:off x="5961063" y="3017838"/>
            <a:ext cx="1550987" cy="944562"/>
          </a:xfrm>
          <a:prstGeom prst="ellipse">
            <a:avLst/>
          </a:prstGeom>
          <a:solidFill>
            <a:srgbClr val="2EBBB8"/>
          </a:solidFill>
          <a:ln w="25400" algn="ctr">
            <a:solidFill>
              <a:srgbClr val="CC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2400" b="1" dirty="0" err="1" smtClean="0">
                <a:solidFill>
                  <a:srgbClr val="FFFFCC"/>
                </a:solidFill>
              </a:rPr>
              <a:t>Objekt</a:t>
            </a:r>
            <a:endParaRPr lang="en-GB" sz="2400" b="1" dirty="0">
              <a:solidFill>
                <a:srgbClr val="FFFFCC"/>
              </a:solidFill>
            </a:endParaRPr>
          </a:p>
          <a:p>
            <a:pPr algn="ctr" eaLnBrk="0" hangingPunct="0">
              <a:defRPr/>
            </a:pPr>
            <a:r>
              <a:rPr lang="en-GB" sz="2000" b="1" dirty="0">
                <a:solidFill>
                  <a:srgbClr val="FFFFCC"/>
                </a:solidFill>
              </a:rPr>
              <a:t>P</a:t>
            </a:r>
            <a:r>
              <a:rPr lang="en-GB" sz="2000" b="1" dirty="0" smtClean="0">
                <a:solidFill>
                  <a:srgbClr val="FFFFCC"/>
                </a:solidFill>
              </a:rPr>
              <a:t>artner</a:t>
            </a:r>
            <a:endParaRPr lang="en-GB" sz="2000" b="1" dirty="0">
              <a:solidFill>
                <a:srgbClr val="FFFFCC"/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 rot="5400000">
            <a:off x="4433093" y="2253457"/>
            <a:ext cx="1039813" cy="2476500"/>
            <a:chOff x="2016" y="1824"/>
            <a:chExt cx="635" cy="909"/>
          </a:xfrm>
        </p:grpSpPr>
        <p:sp>
          <p:nvSpPr>
            <p:cNvPr id="133148" name="Freeform 28"/>
            <p:cNvSpPr>
              <a:spLocks/>
            </p:cNvSpPr>
            <p:nvPr/>
          </p:nvSpPr>
          <p:spPr bwMode="auto">
            <a:xfrm>
              <a:off x="2016" y="1826"/>
              <a:ext cx="203" cy="899"/>
            </a:xfrm>
            <a:custGeom>
              <a:avLst/>
              <a:gdLst/>
              <a:ahLst/>
              <a:cxnLst>
                <a:cxn ang="0">
                  <a:pos x="128" y="182"/>
                </a:cxn>
                <a:cxn ang="0">
                  <a:pos x="112" y="262"/>
                </a:cxn>
                <a:cxn ang="0">
                  <a:pos x="101" y="299"/>
                </a:cxn>
                <a:cxn ang="0">
                  <a:pos x="101" y="342"/>
                </a:cxn>
                <a:cxn ang="0">
                  <a:pos x="96" y="428"/>
                </a:cxn>
                <a:cxn ang="0">
                  <a:pos x="96" y="508"/>
                </a:cxn>
                <a:cxn ang="0">
                  <a:pos x="96" y="556"/>
                </a:cxn>
                <a:cxn ang="0">
                  <a:pos x="107" y="604"/>
                </a:cxn>
                <a:cxn ang="0">
                  <a:pos x="112" y="652"/>
                </a:cxn>
                <a:cxn ang="0">
                  <a:pos x="123" y="700"/>
                </a:cxn>
                <a:cxn ang="0">
                  <a:pos x="133" y="748"/>
                </a:cxn>
                <a:cxn ang="0">
                  <a:pos x="149" y="791"/>
                </a:cxn>
                <a:cxn ang="0">
                  <a:pos x="165" y="834"/>
                </a:cxn>
                <a:cxn ang="0">
                  <a:pos x="181" y="877"/>
                </a:cxn>
                <a:cxn ang="0">
                  <a:pos x="133" y="898"/>
                </a:cxn>
                <a:cxn ang="0">
                  <a:pos x="117" y="855"/>
                </a:cxn>
                <a:cxn ang="0">
                  <a:pos x="101" y="807"/>
                </a:cxn>
                <a:cxn ang="0">
                  <a:pos x="85" y="759"/>
                </a:cxn>
                <a:cxn ang="0">
                  <a:pos x="69" y="711"/>
                </a:cxn>
                <a:cxn ang="0">
                  <a:pos x="59" y="663"/>
                </a:cxn>
                <a:cxn ang="0">
                  <a:pos x="53" y="615"/>
                </a:cxn>
                <a:cxn ang="0">
                  <a:pos x="48" y="561"/>
                </a:cxn>
                <a:cxn ang="0">
                  <a:pos x="43" y="513"/>
                </a:cxn>
                <a:cxn ang="0">
                  <a:pos x="37" y="470"/>
                </a:cxn>
                <a:cxn ang="0">
                  <a:pos x="43" y="422"/>
                </a:cxn>
                <a:cxn ang="0">
                  <a:pos x="48" y="337"/>
                </a:cxn>
                <a:cxn ang="0">
                  <a:pos x="53" y="294"/>
                </a:cxn>
                <a:cxn ang="0">
                  <a:pos x="59" y="251"/>
                </a:cxn>
                <a:cxn ang="0">
                  <a:pos x="80" y="166"/>
                </a:cxn>
                <a:cxn ang="0">
                  <a:pos x="0" y="144"/>
                </a:cxn>
                <a:cxn ang="0">
                  <a:pos x="160" y="0"/>
                </a:cxn>
                <a:cxn ang="0">
                  <a:pos x="203" y="208"/>
                </a:cxn>
                <a:cxn ang="0">
                  <a:pos x="128" y="182"/>
                </a:cxn>
              </a:cxnLst>
              <a:rect l="0" t="0" r="r" b="b"/>
              <a:pathLst>
                <a:path w="203" h="898">
                  <a:moveTo>
                    <a:pt x="128" y="182"/>
                  </a:moveTo>
                  <a:lnTo>
                    <a:pt x="112" y="262"/>
                  </a:lnTo>
                  <a:lnTo>
                    <a:pt x="101" y="299"/>
                  </a:lnTo>
                  <a:lnTo>
                    <a:pt x="101" y="342"/>
                  </a:lnTo>
                  <a:lnTo>
                    <a:pt x="96" y="428"/>
                  </a:lnTo>
                  <a:lnTo>
                    <a:pt x="96" y="508"/>
                  </a:lnTo>
                  <a:lnTo>
                    <a:pt x="96" y="556"/>
                  </a:lnTo>
                  <a:lnTo>
                    <a:pt x="107" y="604"/>
                  </a:lnTo>
                  <a:lnTo>
                    <a:pt x="112" y="652"/>
                  </a:lnTo>
                  <a:lnTo>
                    <a:pt x="123" y="700"/>
                  </a:lnTo>
                  <a:lnTo>
                    <a:pt x="133" y="748"/>
                  </a:lnTo>
                  <a:lnTo>
                    <a:pt x="149" y="791"/>
                  </a:lnTo>
                  <a:lnTo>
                    <a:pt x="165" y="834"/>
                  </a:lnTo>
                  <a:lnTo>
                    <a:pt x="181" y="877"/>
                  </a:lnTo>
                  <a:lnTo>
                    <a:pt x="133" y="898"/>
                  </a:lnTo>
                  <a:lnTo>
                    <a:pt x="117" y="855"/>
                  </a:lnTo>
                  <a:lnTo>
                    <a:pt x="101" y="807"/>
                  </a:lnTo>
                  <a:lnTo>
                    <a:pt x="85" y="759"/>
                  </a:lnTo>
                  <a:lnTo>
                    <a:pt x="69" y="711"/>
                  </a:lnTo>
                  <a:lnTo>
                    <a:pt x="59" y="663"/>
                  </a:lnTo>
                  <a:lnTo>
                    <a:pt x="53" y="615"/>
                  </a:lnTo>
                  <a:lnTo>
                    <a:pt x="48" y="561"/>
                  </a:lnTo>
                  <a:lnTo>
                    <a:pt x="43" y="513"/>
                  </a:lnTo>
                  <a:lnTo>
                    <a:pt x="37" y="470"/>
                  </a:lnTo>
                  <a:lnTo>
                    <a:pt x="43" y="422"/>
                  </a:lnTo>
                  <a:lnTo>
                    <a:pt x="48" y="337"/>
                  </a:lnTo>
                  <a:lnTo>
                    <a:pt x="53" y="294"/>
                  </a:lnTo>
                  <a:lnTo>
                    <a:pt x="59" y="251"/>
                  </a:lnTo>
                  <a:lnTo>
                    <a:pt x="80" y="166"/>
                  </a:lnTo>
                  <a:lnTo>
                    <a:pt x="0" y="144"/>
                  </a:lnTo>
                  <a:lnTo>
                    <a:pt x="160" y="0"/>
                  </a:lnTo>
                  <a:lnTo>
                    <a:pt x="203" y="208"/>
                  </a:lnTo>
                  <a:lnTo>
                    <a:pt x="128" y="182"/>
                  </a:lnTo>
                  <a:close/>
                </a:path>
              </a:pathLst>
            </a:custGeom>
            <a:solidFill>
              <a:srgbClr val="80008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endParaRPr lang="en-GB" dirty="0"/>
            </a:p>
          </p:txBody>
        </p:sp>
        <p:sp>
          <p:nvSpPr>
            <p:cNvPr id="133149" name="Freeform 29"/>
            <p:cNvSpPr>
              <a:spLocks/>
            </p:cNvSpPr>
            <p:nvPr/>
          </p:nvSpPr>
          <p:spPr bwMode="auto">
            <a:xfrm>
              <a:off x="2448" y="1837"/>
              <a:ext cx="203" cy="898"/>
            </a:xfrm>
            <a:custGeom>
              <a:avLst/>
              <a:gdLst/>
              <a:ahLst/>
              <a:cxnLst>
                <a:cxn ang="0">
                  <a:pos x="75" y="716"/>
                </a:cxn>
                <a:cxn ang="0">
                  <a:pos x="96" y="636"/>
                </a:cxn>
                <a:cxn ang="0">
                  <a:pos x="101" y="593"/>
                </a:cxn>
                <a:cxn ang="0">
                  <a:pos x="107" y="556"/>
                </a:cxn>
                <a:cxn ang="0">
                  <a:pos x="112" y="470"/>
                </a:cxn>
                <a:cxn ang="0">
                  <a:pos x="112" y="390"/>
                </a:cxn>
                <a:cxn ang="0">
                  <a:pos x="107" y="337"/>
                </a:cxn>
                <a:cxn ang="0">
                  <a:pos x="101" y="288"/>
                </a:cxn>
                <a:cxn ang="0">
                  <a:pos x="91" y="246"/>
                </a:cxn>
                <a:cxn ang="0">
                  <a:pos x="80" y="198"/>
                </a:cxn>
                <a:cxn ang="0">
                  <a:pos x="69" y="149"/>
                </a:cxn>
                <a:cxn ang="0">
                  <a:pos x="53" y="107"/>
                </a:cxn>
                <a:cxn ang="0">
                  <a:pos x="37" y="64"/>
                </a:cxn>
                <a:cxn ang="0">
                  <a:pos x="21" y="21"/>
                </a:cxn>
                <a:cxn ang="0">
                  <a:pos x="69" y="0"/>
                </a:cxn>
                <a:cxn ang="0">
                  <a:pos x="85" y="43"/>
                </a:cxn>
                <a:cxn ang="0">
                  <a:pos x="107" y="91"/>
                </a:cxn>
                <a:cxn ang="0">
                  <a:pos x="123" y="133"/>
                </a:cxn>
                <a:cxn ang="0">
                  <a:pos x="133" y="182"/>
                </a:cxn>
                <a:cxn ang="0">
                  <a:pos x="144" y="235"/>
                </a:cxn>
                <a:cxn ang="0">
                  <a:pos x="155" y="283"/>
                </a:cxn>
                <a:cxn ang="0">
                  <a:pos x="160" y="331"/>
                </a:cxn>
                <a:cxn ang="0">
                  <a:pos x="165" y="385"/>
                </a:cxn>
                <a:cxn ang="0">
                  <a:pos x="165" y="428"/>
                </a:cxn>
                <a:cxn ang="0">
                  <a:pos x="165" y="476"/>
                </a:cxn>
                <a:cxn ang="0">
                  <a:pos x="160" y="561"/>
                </a:cxn>
                <a:cxn ang="0">
                  <a:pos x="155" y="604"/>
                </a:cxn>
                <a:cxn ang="0">
                  <a:pos x="144" y="647"/>
                </a:cxn>
                <a:cxn ang="0">
                  <a:pos x="128" y="732"/>
                </a:cxn>
                <a:cxn ang="0">
                  <a:pos x="203" y="754"/>
                </a:cxn>
                <a:cxn ang="0">
                  <a:pos x="48" y="898"/>
                </a:cxn>
                <a:cxn ang="0">
                  <a:pos x="0" y="690"/>
                </a:cxn>
                <a:cxn ang="0">
                  <a:pos x="75" y="716"/>
                </a:cxn>
              </a:cxnLst>
              <a:rect l="0" t="0" r="r" b="b"/>
              <a:pathLst>
                <a:path w="203" h="898">
                  <a:moveTo>
                    <a:pt x="75" y="716"/>
                  </a:moveTo>
                  <a:lnTo>
                    <a:pt x="96" y="636"/>
                  </a:lnTo>
                  <a:lnTo>
                    <a:pt x="101" y="593"/>
                  </a:lnTo>
                  <a:lnTo>
                    <a:pt x="107" y="556"/>
                  </a:lnTo>
                  <a:lnTo>
                    <a:pt x="112" y="470"/>
                  </a:lnTo>
                  <a:lnTo>
                    <a:pt x="112" y="390"/>
                  </a:lnTo>
                  <a:lnTo>
                    <a:pt x="107" y="337"/>
                  </a:lnTo>
                  <a:lnTo>
                    <a:pt x="101" y="288"/>
                  </a:lnTo>
                  <a:lnTo>
                    <a:pt x="91" y="246"/>
                  </a:lnTo>
                  <a:lnTo>
                    <a:pt x="80" y="198"/>
                  </a:lnTo>
                  <a:lnTo>
                    <a:pt x="69" y="149"/>
                  </a:lnTo>
                  <a:lnTo>
                    <a:pt x="53" y="107"/>
                  </a:lnTo>
                  <a:lnTo>
                    <a:pt x="37" y="64"/>
                  </a:lnTo>
                  <a:lnTo>
                    <a:pt x="21" y="21"/>
                  </a:lnTo>
                  <a:lnTo>
                    <a:pt x="69" y="0"/>
                  </a:lnTo>
                  <a:lnTo>
                    <a:pt x="85" y="43"/>
                  </a:lnTo>
                  <a:lnTo>
                    <a:pt x="107" y="91"/>
                  </a:lnTo>
                  <a:lnTo>
                    <a:pt x="123" y="133"/>
                  </a:lnTo>
                  <a:lnTo>
                    <a:pt x="133" y="182"/>
                  </a:lnTo>
                  <a:lnTo>
                    <a:pt x="144" y="235"/>
                  </a:lnTo>
                  <a:lnTo>
                    <a:pt x="155" y="283"/>
                  </a:lnTo>
                  <a:lnTo>
                    <a:pt x="160" y="331"/>
                  </a:lnTo>
                  <a:lnTo>
                    <a:pt x="165" y="385"/>
                  </a:lnTo>
                  <a:lnTo>
                    <a:pt x="165" y="428"/>
                  </a:lnTo>
                  <a:lnTo>
                    <a:pt x="165" y="476"/>
                  </a:lnTo>
                  <a:lnTo>
                    <a:pt x="160" y="561"/>
                  </a:lnTo>
                  <a:lnTo>
                    <a:pt x="155" y="604"/>
                  </a:lnTo>
                  <a:lnTo>
                    <a:pt x="144" y="647"/>
                  </a:lnTo>
                  <a:lnTo>
                    <a:pt x="128" y="732"/>
                  </a:lnTo>
                  <a:lnTo>
                    <a:pt x="203" y="754"/>
                  </a:lnTo>
                  <a:lnTo>
                    <a:pt x="48" y="898"/>
                  </a:lnTo>
                  <a:lnTo>
                    <a:pt x="0" y="690"/>
                  </a:lnTo>
                  <a:lnTo>
                    <a:pt x="75" y="716"/>
                  </a:lnTo>
                  <a:close/>
                </a:path>
              </a:pathLst>
            </a:custGeom>
            <a:solidFill>
              <a:srgbClr val="80008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endParaRPr lang="en-GB" dirty="0"/>
            </a:p>
          </p:txBody>
        </p:sp>
      </p:grpSp>
      <p:sp>
        <p:nvSpPr>
          <p:cNvPr id="32782" name="Oval 30">
            <a:hlinkClick r:id="rId3"/>
          </p:cNvPr>
          <p:cNvSpPr>
            <a:spLocks noChangeArrowheads="1"/>
          </p:cNvSpPr>
          <p:nvPr/>
        </p:nvSpPr>
        <p:spPr bwMode="auto">
          <a:xfrm>
            <a:off x="4173538" y="4313238"/>
            <a:ext cx="1550987" cy="944562"/>
          </a:xfrm>
          <a:prstGeom prst="ellipse">
            <a:avLst/>
          </a:prstGeom>
          <a:solidFill>
            <a:srgbClr val="FFCCCC"/>
          </a:solidFill>
          <a:ln w="28575" algn="ctr">
            <a:solidFill>
              <a:srgbClr val="333399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2800" b="1" dirty="0" err="1" smtClean="0">
                <a:solidFill>
                  <a:srgbClr val="333399"/>
                </a:solidFill>
              </a:rPr>
              <a:t>Einheit</a:t>
            </a:r>
            <a:endParaRPr lang="en-GB" sz="2800" b="1" dirty="0">
              <a:solidFill>
                <a:srgbClr val="333399"/>
              </a:solidFill>
            </a:endParaRPr>
          </a:p>
        </p:txBody>
      </p:sp>
      <p:sp>
        <p:nvSpPr>
          <p:cNvPr id="32781" name="Line 32"/>
          <p:cNvSpPr>
            <a:spLocks noChangeShapeType="1"/>
          </p:cNvSpPr>
          <p:nvPr/>
        </p:nvSpPr>
        <p:spPr bwMode="auto">
          <a:xfrm>
            <a:off x="4953000" y="2590800"/>
            <a:ext cx="0" cy="1676400"/>
          </a:xfrm>
          <a:prstGeom prst="line">
            <a:avLst/>
          </a:prstGeom>
          <a:noFill/>
          <a:ln w="412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" name="Oval 33"/>
          <p:cNvSpPr>
            <a:spLocks noChangeArrowheads="1"/>
          </p:cNvSpPr>
          <p:nvPr/>
        </p:nvSpPr>
        <p:spPr bwMode="auto">
          <a:xfrm>
            <a:off x="4635500" y="3309938"/>
            <a:ext cx="660400" cy="381000"/>
          </a:xfrm>
          <a:prstGeom prst="ellipse">
            <a:avLst/>
          </a:prstGeom>
          <a:solidFill>
            <a:srgbClr val="D6009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/>
          </a:p>
        </p:txBody>
      </p:sp>
      <p:sp>
        <p:nvSpPr>
          <p:cNvPr id="32783" name="Line 34"/>
          <p:cNvSpPr>
            <a:spLocks noChangeShapeType="1"/>
          </p:cNvSpPr>
          <p:nvPr/>
        </p:nvSpPr>
        <p:spPr bwMode="auto">
          <a:xfrm rot="5400000" flipV="1">
            <a:off x="4333875" y="3216275"/>
            <a:ext cx="0" cy="577850"/>
          </a:xfrm>
          <a:prstGeom prst="line">
            <a:avLst/>
          </a:prstGeom>
          <a:noFill/>
          <a:ln w="412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2784" name="Line 35"/>
          <p:cNvSpPr>
            <a:spLocks noChangeShapeType="1"/>
          </p:cNvSpPr>
          <p:nvPr/>
        </p:nvSpPr>
        <p:spPr bwMode="auto">
          <a:xfrm rot="5400000">
            <a:off x="5613400" y="3175000"/>
            <a:ext cx="0" cy="660400"/>
          </a:xfrm>
          <a:prstGeom prst="line">
            <a:avLst/>
          </a:prstGeom>
          <a:noFill/>
          <a:ln w="412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88428" name="Oval 12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340100" y="1200150"/>
            <a:ext cx="3136900" cy="1466850"/>
          </a:xfrm>
          <a:prstGeom prst="ellipse">
            <a:avLst/>
          </a:prstGeom>
          <a:solidFill>
            <a:srgbClr val="CCFFFF"/>
          </a:solidFill>
          <a:ln w="28575" algn="ctr">
            <a:solidFill>
              <a:srgbClr val="333399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GOTT </a:t>
            </a:r>
            <a:endParaRPr lang="en-GB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r>
              <a:rPr lang="en-GB" sz="2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Höherer</a:t>
            </a:r>
            <a:r>
              <a:rPr lang="en-GB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Zweck</a:t>
            </a:r>
            <a:endParaRPr lang="en-GB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2"/>
          <p:cNvSpPr txBox="1">
            <a:spLocks noChangeArrowheads="1"/>
          </p:cNvSpPr>
          <p:nvPr/>
        </p:nvSpPr>
        <p:spPr>
          <a:xfrm>
            <a:off x="0" y="0"/>
            <a:ext cx="9906000" cy="79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00" b="1" kern="0" spc="-7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Das </a:t>
            </a:r>
            <a:r>
              <a:rPr lang="en-GB" sz="3700" b="1" kern="0" spc="-7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Paar</a:t>
            </a:r>
            <a:r>
              <a:rPr lang="en-GB" sz="3700" b="1" kern="0" spc="-7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-System – </a:t>
            </a:r>
            <a:r>
              <a:rPr lang="en-GB" sz="3700" b="1" kern="0" spc="-7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Leben</a:t>
            </a:r>
            <a:r>
              <a:rPr lang="en-GB" sz="3700" b="1" kern="0" spc="-7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3700" b="1" kern="0" spc="-7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zum</a:t>
            </a:r>
            <a:r>
              <a:rPr lang="en-GB" sz="3700" b="1" kern="0" spc="-7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3700" b="1" kern="0" spc="-7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Wohl</a:t>
            </a:r>
            <a:r>
              <a:rPr lang="en-GB" sz="3700" b="1" kern="0" spc="-7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3700" b="1" kern="0" spc="-7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Anderer</a:t>
            </a:r>
            <a:endParaRPr lang="en-GB" sz="3700" b="1" kern="0" spc="-7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0" grpId="0" animBg="1" autoUpdateAnimBg="0"/>
      <p:bldP spid="133142" grpId="0" animBg="1" autoUpdateAnimBg="0"/>
      <p:bldP spid="133143" grpId="0" animBg="1" autoUpdateAnimBg="0"/>
      <p:bldP spid="133139" grpId="0" animBg="1" autoUpdateAnimBg="0"/>
      <p:bldP spid="133141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E3476A4-8DA0-4030-9A3D-FA429AA013E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825500" y="4648201"/>
            <a:ext cx="8255000" cy="8540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 sz="3200">
              <a:latin typeface="Franklin Gothic Medium" pitchFamily="34" charset="0"/>
            </a:endParaRPr>
          </a:p>
          <a:p>
            <a:pPr algn="ctr" eaLnBrk="0" hangingPunct="0">
              <a:defRPr/>
            </a:pPr>
            <a:endParaRPr lang="en-US">
              <a:latin typeface="Franklin Gothic Medium" pitchFamily="34" charset="0"/>
            </a:endParaRPr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4724400" y="1524000"/>
            <a:ext cx="4800600" cy="466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</a:pPr>
            <a:r>
              <a:rPr lang="en-US" altLang="ja-JP" sz="4000" b="1" i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ＭＳ Ｐゴシック" pitchFamily="34" charset="-128"/>
              </a:rPr>
              <a:t>Seid</a:t>
            </a:r>
            <a:r>
              <a:rPr lang="en-US" altLang="ja-JP" sz="4000" b="1" i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en-US" altLang="ja-JP" sz="4000" b="1" i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ＭＳ Ｐゴシック" pitchFamily="34" charset="-128"/>
              </a:rPr>
              <a:t>fruchtbar</a:t>
            </a:r>
            <a:r>
              <a:rPr lang="en-US" altLang="ja-JP" sz="4000" b="1" i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ＭＳ Ｐゴシック" pitchFamily="34" charset="-128"/>
              </a:rPr>
              <a:t>, </a:t>
            </a:r>
          </a:p>
          <a:p>
            <a:pPr>
              <a:spcAft>
                <a:spcPct val="50000"/>
              </a:spcAft>
            </a:pPr>
            <a:r>
              <a:rPr lang="en-US" altLang="ja-JP" sz="4000" b="1" i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ＭＳ Ｐゴシック" pitchFamily="34" charset="-128"/>
              </a:rPr>
              <a:t>mehret</a:t>
            </a:r>
            <a:r>
              <a:rPr lang="en-US" altLang="ja-JP" sz="4000" b="1" i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en-US" altLang="ja-JP" sz="4000" b="1" i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ＭＳ Ｐゴシック" pitchFamily="34" charset="-128"/>
              </a:rPr>
              <a:t>Euch</a:t>
            </a:r>
            <a:r>
              <a:rPr lang="en-US" altLang="ja-JP" sz="4000" b="1" i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ＭＳ Ｐゴシック" pitchFamily="34" charset="-128"/>
              </a:rPr>
              <a:t>, </a:t>
            </a:r>
          </a:p>
          <a:p>
            <a:pPr>
              <a:spcAft>
                <a:spcPct val="50000"/>
              </a:spcAft>
            </a:pPr>
            <a:r>
              <a:rPr lang="en-US" altLang="ja-JP" sz="4000" b="1" i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ＭＳ Ｐゴシック" pitchFamily="34" charset="-128"/>
              </a:rPr>
              <a:t>herrschet</a:t>
            </a:r>
            <a:r>
              <a:rPr lang="en-US" altLang="ja-JP" sz="4000" b="1" i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en-US" altLang="ja-JP" sz="4000" b="1" i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ＭＳ Ｐゴシック" pitchFamily="34" charset="-128"/>
              </a:rPr>
              <a:t>über</a:t>
            </a:r>
            <a:r>
              <a:rPr lang="en-US" altLang="ja-JP" sz="4000" b="1" i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ＭＳ Ｐゴシック" pitchFamily="34" charset="-128"/>
              </a:rPr>
              <a:t> die </a:t>
            </a:r>
            <a:r>
              <a:rPr lang="en-US" altLang="ja-JP" sz="4000" b="1" i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ＭＳ Ｐゴシック" pitchFamily="34" charset="-128"/>
              </a:rPr>
              <a:t>Erde</a:t>
            </a:r>
            <a:r>
              <a:rPr lang="en-US" altLang="ja-JP" sz="4000" b="1" i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ＭＳ Ｐゴシック" pitchFamily="34" charset="-128"/>
              </a:rPr>
              <a:t> …</a:t>
            </a:r>
          </a:p>
          <a:p>
            <a:pPr algn="r">
              <a:lnSpc>
                <a:spcPct val="60000"/>
              </a:lnSpc>
              <a:spcAft>
                <a:spcPct val="50000"/>
              </a:spcAft>
            </a:pPr>
            <a:r>
              <a:rPr lang="en-US" altLang="ja-JP" sz="2700" i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ＭＳ Ｐゴシック" pitchFamily="34" charset="-128"/>
              </a:rPr>
              <a:t>Judentum</a:t>
            </a:r>
            <a:r>
              <a:rPr lang="en-US" altLang="ja-JP" sz="2700" i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ＭＳ Ｐゴシック" pitchFamily="34" charset="-128"/>
              </a:rPr>
              <a:t>, </a:t>
            </a:r>
            <a:r>
              <a:rPr lang="en-US" altLang="ja-JP" sz="2700" i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ＭＳ Ｐゴシック" pitchFamily="34" charset="-128"/>
              </a:rPr>
              <a:t>Christentum</a:t>
            </a:r>
            <a:endParaRPr lang="en-US" altLang="ja-JP" sz="2700" i="1" dirty="0">
              <a:solidFill>
                <a:schemeClr val="bg2">
                  <a:lumMod val="10000"/>
                </a:schemeClr>
              </a:solidFill>
              <a:latin typeface="+mj-lt"/>
              <a:ea typeface="ＭＳ Ｐゴシック" pitchFamily="34" charset="-128"/>
            </a:endParaRPr>
          </a:p>
          <a:p>
            <a:pPr algn="r">
              <a:lnSpc>
                <a:spcPct val="60000"/>
              </a:lnSpc>
              <a:spcAft>
                <a:spcPct val="50000"/>
              </a:spcAft>
            </a:pPr>
            <a:r>
              <a:rPr lang="en-US" altLang="ja-JP" sz="2700" i="1" dirty="0">
                <a:solidFill>
                  <a:schemeClr val="bg2">
                    <a:lumMod val="10000"/>
                  </a:schemeClr>
                </a:solidFill>
                <a:latin typeface="+mj-lt"/>
                <a:ea typeface="ＭＳ Ｐゴシック" pitchFamily="34" charset="-128"/>
              </a:rPr>
              <a:t>Genesis 1:28</a:t>
            </a:r>
          </a:p>
          <a:p>
            <a:endParaRPr lang="en-US" dirty="0"/>
          </a:p>
        </p:txBody>
      </p:sp>
      <p:pic>
        <p:nvPicPr>
          <p:cNvPr id="25607" name="Picture 6" descr="Garden of Ede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0"/>
            <a:ext cx="3832926" cy="37338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22"/>
          <p:cNvSpPr txBox="1">
            <a:spLocks noChangeArrowheads="1"/>
          </p:cNvSpPr>
          <p:nvPr/>
        </p:nvSpPr>
        <p:spPr>
          <a:xfrm>
            <a:off x="0" y="0"/>
            <a:ext cx="9906000" cy="79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00" b="1" kern="0" spc="-70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Gottes</a:t>
            </a:r>
            <a:r>
              <a:rPr lang="en-GB" sz="3700" b="1" kern="0" spc="-70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 </a:t>
            </a:r>
            <a:r>
              <a:rPr lang="en-GB" sz="3700" b="1" kern="0" spc="-70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ursprünglicher</a:t>
            </a:r>
            <a:r>
              <a:rPr lang="en-GB" sz="3700" b="1" kern="0" spc="-70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 </a:t>
            </a:r>
            <a:r>
              <a:rPr lang="en-GB" sz="3700" b="1" kern="0" spc="-70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Segen</a:t>
            </a:r>
            <a:r>
              <a:rPr lang="en-GB" sz="3700" b="1" kern="0" spc="-70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 </a:t>
            </a:r>
            <a:r>
              <a:rPr lang="en-GB" sz="3700" b="1" kern="0" spc="-70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für</a:t>
            </a:r>
            <a:r>
              <a:rPr lang="en-GB" sz="3700" b="1" kern="0" spc="-70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 den </a:t>
            </a:r>
            <a:r>
              <a:rPr lang="en-GB" sz="3700" b="1" kern="0" spc="-70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+mj-lt"/>
                <a:cs typeface="+mj-lt"/>
              </a:rPr>
              <a:t>Menschen</a:t>
            </a:r>
            <a:endParaRPr lang="en-GB" sz="3700" b="1" kern="0" spc="-70" dirty="0">
              <a:solidFill>
                <a:schemeClr val="bg2">
                  <a:lumMod val="10000"/>
                </a:schemeClr>
              </a:solidFill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1718</Words>
  <Application>Microsoft Office PowerPoint</Application>
  <PresentationFormat>A4-Papier (210x297 mm)</PresentationFormat>
  <Paragraphs>388</Paragraphs>
  <Slides>38</Slides>
  <Notes>28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39" baseType="lpstr">
      <vt:lpstr>Human</vt:lpstr>
      <vt:lpstr>Die Weltfriedenssegnung Präsentation 2 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Grundlage für andauernden Frieden u. Glück</vt:lpstr>
      <vt:lpstr>Folie 11</vt:lpstr>
      <vt:lpstr>Folie 12</vt:lpstr>
      <vt:lpstr>Folie 13</vt:lpstr>
      <vt:lpstr>Die Weltfriedenssegnung Präsentation 3 </vt:lpstr>
      <vt:lpstr>Persönlicher Frieden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</dc:title>
  <dc:creator/>
  <cp:lastModifiedBy/>
  <cp:revision>6</cp:revision>
  <dcterms:created xsi:type="dcterms:W3CDTF">2007-08-09T15:06:18Z</dcterms:created>
  <dcterms:modified xsi:type="dcterms:W3CDTF">2010-01-06T09:04:17Z</dcterms:modified>
</cp:coreProperties>
</file>