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07" r:id="rId1"/>
  </p:sldMasterIdLst>
  <p:notesMasterIdLst>
    <p:notesMasterId r:id="rId25"/>
  </p:notesMasterIdLst>
  <p:handoutMasterIdLst>
    <p:handoutMasterId r:id="rId26"/>
  </p:handoutMasterIdLst>
  <p:sldIdLst>
    <p:sldId id="460" r:id="rId2"/>
    <p:sldId id="817" r:id="rId3"/>
    <p:sldId id="847" r:id="rId4"/>
    <p:sldId id="824" r:id="rId5"/>
    <p:sldId id="826" r:id="rId6"/>
    <p:sldId id="828" r:id="rId7"/>
    <p:sldId id="829" r:id="rId8"/>
    <p:sldId id="830" r:id="rId9"/>
    <p:sldId id="831" r:id="rId10"/>
    <p:sldId id="848" r:id="rId11"/>
    <p:sldId id="833" r:id="rId12"/>
    <p:sldId id="834" r:id="rId13"/>
    <p:sldId id="836" r:id="rId14"/>
    <p:sldId id="901" r:id="rId15"/>
    <p:sldId id="902" r:id="rId16"/>
    <p:sldId id="903" r:id="rId17"/>
    <p:sldId id="849" r:id="rId18"/>
    <p:sldId id="841" r:id="rId19"/>
    <p:sldId id="842" r:id="rId20"/>
    <p:sldId id="897" r:id="rId21"/>
    <p:sldId id="898" r:id="rId22"/>
    <p:sldId id="899" r:id="rId23"/>
    <p:sldId id="900" r:id="rId24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CCFF"/>
    <a:srgbClr val="0000CC"/>
    <a:srgbClr val="A50021"/>
    <a:srgbClr val="FFFF00"/>
    <a:srgbClr val="00FF00"/>
    <a:srgbClr val="FF99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853" autoAdjust="0"/>
    <p:restoredTop sz="80247" autoAdjust="0"/>
  </p:normalViewPr>
  <p:slideViewPr>
    <p:cSldViewPr>
      <p:cViewPr varScale="1">
        <p:scale>
          <a:sx n="58" d="100"/>
          <a:sy n="58" d="100"/>
        </p:scale>
        <p:origin x="-258" y="-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24"/>
    </p:cViewPr>
  </p:sorterViewPr>
  <p:notesViewPr>
    <p:cSldViewPr>
      <p:cViewPr varScale="1">
        <p:scale>
          <a:sx n="93" d="100"/>
          <a:sy n="93" d="100"/>
        </p:scale>
        <p:origin x="-3690" y="-114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1650" y="0"/>
            <a:ext cx="6096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7" rIns="101133" bIns="50567" numCol="1" anchor="t" anchorCtr="0" compatLnSpc="1">
            <a:prstTxWarp prst="textNoShape">
              <a:avLst/>
            </a:prstTxWarp>
          </a:bodyPr>
          <a:lstStyle>
            <a:lvl1pPr algn="ctr" defTabSz="1011676" eaLnBrk="1" hangingPunct="1">
              <a:defRPr sz="2100" b="0">
                <a:solidFill>
                  <a:srgbClr val="000000"/>
                </a:solidFill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ja-JP"/>
              <a:t>Introduction to the UPF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1813" y="419100"/>
            <a:ext cx="6065837" cy="563563"/>
          </a:xfrm>
          <a:prstGeom prst="rect">
            <a:avLst/>
          </a:prstGeom>
        </p:spPr>
        <p:txBody>
          <a:bodyPr lIns="98102" tIns="49051" rIns="98102" bIns="49051"/>
          <a:lstStyle>
            <a:lvl1pPr algn="l">
              <a:defRPr sz="1200"/>
            </a:lvl1pPr>
          </a:lstStyle>
          <a:p>
            <a:pPr algn="ctr" eaLnBrk="0" hangingPunct="0">
              <a:defRPr/>
            </a:pP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International Leadership Conference</a:t>
            </a: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455613" y="9155113"/>
            <a:ext cx="6134100" cy="838200"/>
            <a:chOff x="455613" y="8432800"/>
            <a:chExt cx="6134099" cy="838200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455613" y="8432800"/>
              <a:ext cx="6065836" cy="838200"/>
            </a:xfrm>
            <a:prstGeom prst="rect">
              <a:avLst/>
            </a:prstGeom>
          </p:spPr>
          <p:txBody>
            <a:bodyPr lIns="98115" tIns="49058" rIns="98115" bIns="49058"/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</a:t>
              </a: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</a:t>
              </a:r>
            </a:p>
            <a:p>
              <a:pPr algn="ctr" eaLnBrk="0" hangingPunct="0">
                <a:defRPr/>
              </a:pPr>
              <a:endParaRPr lang="en-US" sz="150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algn="ctr" eaLnBrk="0" hangingPunct="0">
                <a:defRPr/>
              </a:pPr>
              <a:endParaRPr lang="en-US" sz="150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96925" y="9023350"/>
              <a:ext cx="579278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6450" y="8729662"/>
              <a:ext cx="5783262" cy="7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fld id="{74D72D97-DDDF-420D-B08E-923704EB96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3D0BC-0EB8-4530-9789-ED30A7127635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statistics</a:t>
            </a:r>
            <a:r>
              <a:rPr lang="en-GB" baseline="0" dirty="0" smtClean="0"/>
              <a:t> in this presentation are drawn from data in the USA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this moment we do not have the information regarding the sources for this information – we will send this information to you as soon as possible </a:t>
            </a:r>
            <a:endParaRPr lang="en-GB" dirty="0" smtClean="0"/>
          </a:p>
          <a:p>
            <a:r>
              <a:rPr lang="en-GB" b="1" baseline="0" dirty="0" smtClean="0"/>
              <a:t>It would be better to substitute information from your national statistics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72D97-DDDF-420D-B08E-923704EB966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statistics</a:t>
            </a:r>
            <a:r>
              <a:rPr lang="en-GB" baseline="0" dirty="0" smtClean="0"/>
              <a:t> in this presentation are drawn from data in the USA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this moment we do not have the information regarding the sources for this information – we will send this information to you as soon as possible </a:t>
            </a:r>
            <a:endParaRPr lang="en-GB" dirty="0" smtClean="0"/>
          </a:p>
          <a:p>
            <a:r>
              <a:rPr lang="en-GB" b="1" baseline="0" dirty="0" smtClean="0"/>
              <a:t>It would be better to substitute information from your national statistics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72D97-DDDF-420D-B08E-923704EB966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statistics</a:t>
            </a:r>
            <a:r>
              <a:rPr lang="en-GB" baseline="0" dirty="0" smtClean="0"/>
              <a:t> in this presentation are drawn from data in the USA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this moment we do not have the information regarding the sources for this information – we will send this information to you as soon as possible </a:t>
            </a:r>
            <a:endParaRPr lang="en-GB" dirty="0" smtClean="0"/>
          </a:p>
          <a:p>
            <a:r>
              <a:rPr lang="en-GB" b="1" baseline="0" dirty="0" smtClean="0"/>
              <a:t>It would be better to substitute information from your national statistics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72D97-DDDF-420D-B08E-923704EB966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82E73A3-9A5E-4C90-B92C-C3231C9E8B6C}" type="slidenum">
              <a:rPr lang="en-US">
                <a:latin typeface="Times New Roman" pitchFamily="18" charset="0"/>
              </a:rPr>
              <a:pPr defTabSz="931863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The statistics in this presentation are drawn from data in the USA</a:t>
            </a:r>
          </a:p>
          <a:p>
            <a:r>
              <a:rPr lang="en-GB" smtClean="0"/>
              <a:t>At this moment we do not have the information regarding the sources for this information – we will send this information to you as soon as possible </a:t>
            </a:r>
          </a:p>
          <a:p>
            <a:r>
              <a:rPr lang="en-GB" b="1" smtClean="0"/>
              <a:t>It would be better to substitute information from your national statistics </a:t>
            </a:r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5175"/>
            <a:ext cx="5545138" cy="3840163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10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0" tIns="45626" rIns="91250" bIns="45626"/>
          <a:lstStyle/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5CDCC-782D-464B-AE70-943C5B21FAD3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5175"/>
            <a:ext cx="5545138" cy="3840163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10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0" tIns="45626" rIns="91250" bIns="45626"/>
          <a:lstStyle/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5175"/>
            <a:ext cx="5545138" cy="3840163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10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0" tIns="45626" rIns="91250" bIns="45626"/>
          <a:lstStyle/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5175"/>
            <a:ext cx="5545138" cy="3840163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793750"/>
            <a:ext cx="5500688" cy="3808413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841875"/>
            <a:ext cx="5241925" cy="45989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22" tIns="49510" rIns="99022" bIns="49510"/>
          <a:lstStyle/>
          <a:p>
            <a:endParaRPr lang="zh-CN" altLang="en-US" smtClean="0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statistics</a:t>
            </a:r>
            <a:r>
              <a:rPr lang="en-GB" baseline="0" dirty="0" smtClean="0"/>
              <a:t> in this presentation are drawn from data in the USA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this moment we do not have the information regarding the sources for this information – we will send this information to you as soon as possible </a:t>
            </a:r>
            <a:endParaRPr lang="en-GB" dirty="0" smtClean="0"/>
          </a:p>
          <a:p>
            <a:r>
              <a:rPr lang="en-GB" b="1" baseline="0" smtClean="0"/>
              <a:t>It would be better to substitute information from your national statistics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72D97-DDDF-420D-B08E-923704EB966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3550" cy="3838575"/>
          </a:xfrm>
          <a:solidFill>
            <a:srgbClr val="FFFFFF"/>
          </a:solidFill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0" tIns="45626" rIns="91250" bIns="45626"/>
          <a:lstStyle/>
          <a:p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5175"/>
            <a:ext cx="5545138" cy="3840163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10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0" tIns="45626" rIns="91250" bIns="45626"/>
          <a:lstStyle/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  <a:p>
            <a:pPr>
              <a:spcBef>
                <a:spcPct val="0"/>
              </a:spcBef>
            </a:pPr>
            <a:endParaRPr lang="en-US" altLang="ko-KR" sz="1800" smtClean="0">
              <a:latin typeface="Garamond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917BD415-93AC-49C7-88DE-A07B52A744CF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34821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A3ADA6D0-A678-4948-98DE-5F7CD179796E}" type="slidenum">
              <a:rPr lang="zh-CN" altLang="en-US" sz="1200" b="1">
                <a:latin typeface="Times New Roman" pitchFamily="18" charset="0"/>
              </a:rPr>
              <a:pPr algn="r" defTabSz="930275"/>
              <a:t>4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36868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DB87F5DF-9DD9-4F65-8C93-CD04E520304A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95FE86A3-1D0D-4711-BB69-0E79BEEC5D4C}" type="slidenum">
              <a:rPr lang="zh-CN" altLang="en-US" sz="1200" b="1">
                <a:latin typeface="Times New Roman" pitchFamily="18" charset="0"/>
              </a:rPr>
              <a:pPr algn="r" defTabSz="930275"/>
              <a:t>5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38916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B439ACFF-4D02-4058-8588-2A241D81B99C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38917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A8FE3E3B-E444-4A16-80E7-21C8EF5706B7}" type="slidenum">
              <a:rPr lang="zh-CN" altLang="en-US" sz="1200" b="1">
                <a:latin typeface="Times New Roman" pitchFamily="18" charset="0"/>
              </a:rPr>
              <a:pPr algn="r" defTabSz="930275"/>
              <a:t>6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39940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1EF2218A-17FA-4AD5-949F-77756444612A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39941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2BA81B21-0E76-43AA-805D-09AA4A316187}" type="slidenum">
              <a:rPr lang="zh-CN" altLang="en-US" sz="1200" b="1">
                <a:latin typeface="Times New Roman" pitchFamily="18" charset="0"/>
              </a:rPr>
              <a:pPr algn="r" defTabSz="930275"/>
              <a:t>7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40964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E4D434B3-7302-4228-998B-1DC920F8A840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E39FC240-FA08-4074-A10B-8DA1692AC215}" type="slidenum">
              <a:rPr lang="zh-CN" altLang="en-US" sz="1200" b="1">
                <a:latin typeface="Times New Roman" pitchFamily="18" charset="0"/>
              </a:rPr>
              <a:pPr algn="r" defTabSz="930275"/>
              <a:t>8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  <p:sp>
        <p:nvSpPr>
          <p:cNvPr id="41988" name="Date Placeholder 3"/>
          <p:cNvSpPr txBox="1">
            <a:spLocks noGrp="1"/>
          </p:cNvSpPr>
          <p:nvPr/>
        </p:nvSpPr>
        <p:spPr bwMode="auto">
          <a:xfrm>
            <a:off x="4056063" y="0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/>
          <a:lstStyle/>
          <a:p>
            <a:pPr algn="r" defTabSz="930275"/>
            <a:fld id="{69D242AD-E490-438A-8941-6BCB5AE0996A}" type="datetime1">
              <a:rPr lang="zh-CN" altLang="en-US" sz="1200" b="1">
                <a:latin typeface="Times New Roman" pitchFamily="18" charset="0"/>
              </a:rPr>
              <a:pPr algn="r" defTabSz="930275"/>
              <a:t>2010-1-6</a:t>
            </a:fld>
            <a:endParaRPr lang="en-US" altLang="zh-CN" sz="1200" b="1">
              <a:latin typeface="Times New Roman" pitchFamily="18" charset="0"/>
            </a:endParaRPr>
          </a:p>
        </p:txBody>
      </p:sp>
      <p:sp>
        <p:nvSpPr>
          <p:cNvPr id="41989" name="Slide Number Placeholder 4"/>
          <p:cNvSpPr txBox="1">
            <a:spLocks noGrp="1"/>
          </p:cNvSpPr>
          <p:nvPr/>
        </p:nvSpPr>
        <p:spPr bwMode="auto">
          <a:xfrm>
            <a:off x="4056063" y="9756775"/>
            <a:ext cx="304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8" tIns="46701" rIns="93398" bIns="46701" anchor="b"/>
          <a:lstStyle/>
          <a:p>
            <a:pPr algn="r" defTabSz="930275"/>
            <a:fld id="{243DC350-90BD-48DF-9EAE-0264E5EA2CAF}" type="slidenum">
              <a:rPr lang="zh-CN" altLang="en-US" sz="1200" b="1">
                <a:latin typeface="Times New Roman" pitchFamily="18" charset="0"/>
              </a:rPr>
              <a:pPr algn="r" defTabSz="930275"/>
              <a:t>9</a:t>
            </a:fld>
            <a:endParaRPr lang="en-US" altLang="zh-CN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statistics</a:t>
            </a:r>
            <a:r>
              <a:rPr lang="en-GB" baseline="0" dirty="0" smtClean="0"/>
              <a:t> in this presentation are drawn from data in the USA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 this moment we do not have the information regarding the sources for this information – we will send this information to you as soon as possible </a:t>
            </a:r>
            <a:endParaRPr lang="en-GB" dirty="0" smtClean="0"/>
          </a:p>
          <a:p>
            <a:r>
              <a:rPr lang="en-GB" b="1" baseline="0" dirty="0" smtClean="0"/>
              <a:t>It would be better to substitute information from your national statistics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72D97-DDDF-420D-B08E-923704EB966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42950" y="990601"/>
            <a:ext cx="84201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485900" y="3657601"/>
            <a:ext cx="69342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02BF-D1E0-45CB-B9BB-D1E2FA3F0B2B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37FC-8A65-44AF-B989-82C4D96A6F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11A9-3652-4C84-8BE7-3D78962E189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4C01-D2C6-4C56-AC65-F395C1C413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C14A-ECB8-4DAF-BC3C-BF57A520A1F5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05A6-A013-45B5-B280-230CDADA87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B1F3-E485-4A74-A076-277C6B77EE55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8748-E0BC-4CC2-9BCF-E8D95FCA83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82506" y="2685392"/>
            <a:ext cx="84201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82506" y="1128932"/>
            <a:ext cx="84201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E330-8195-4070-BADF-D50FBAEB14F7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74E-F7F7-4617-96F6-13747789B19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D93B-EC27-4187-AB1E-114233704A7C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C393-751D-4930-AB41-2FE6D11452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AEDB-8889-451E-8877-25304E5F8366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6327-1CE5-44B0-B867-38DD19EEC9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712F-AABB-497C-891B-13414288DE5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218D-A9BB-4C30-A233-6D610A7E6AA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0E7-DB3D-4C53-AB41-90D4D42A54F3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5963-ED25-4182-93EF-65FC6E0D247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80F6-40C8-4339-99D5-9A49FA54CBDA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1540-6B17-4096-8718-F1B0E452864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788988" y="1062038"/>
            <a:ext cx="4981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974081" y="4343400"/>
            <a:ext cx="3302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801283" y="1222657"/>
            <a:ext cx="49569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974081" y="1371600"/>
            <a:ext cx="3298698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CF64-CD53-4D96-9FFF-8D2DC61D6AA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7" name="Rectangl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88CD-8FA9-4511-A970-EBD84CF4A7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6137577-FB30-42D2-B42C-9D2F1C772C6B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9563F2FE-6C0D-43CD-9CB1-3CB6D0DC01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8" r:id="rId9"/>
    <p:sldLayoutId id="2147484376" r:id="rId10"/>
    <p:sldLayoutId id="2147484377" r:id="rId11"/>
  </p:sldLayoutIdLst>
  <p:transition spd="med">
    <p:wipe dir="r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5334000"/>
            <a:ext cx="9906000" cy="685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60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Die Weltfriedenssegnung</a:t>
            </a:r>
            <a:endParaRPr sz="600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123" name="Picture 2" descr="UPF registered trademrk logo300_4x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304800"/>
            <a:ext cx="33845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3476625"/>
            <a:ext cx="990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U P F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914400" y="4800600"/>
            <a:ext cx="806450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762000" y="2133600"/>
            <a:ext cx="8420100" cy="933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Der</a:t>
            </a:r>
            <a:r>
              <a:rPr lang="en-GB" sz="54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Zerfall</a:t>
            </a:r>
            <a:r>
              <a:rPr lang="en-GB" sz="54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der</a:t>
            </a:r>
            <a:r>
              <a:rPr lang="en-GB" sz="54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Familie</a:t>
            </a:r>
            <a:r>
              <a:rPr lang="en-GB" sz="54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hat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soziale</a:t>
            </a:r>
            <a:r>
              <a:rPr lang="en-GB" sz="54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 </a:t>
            </a:r>
            <a:r>
              <a:rPr lang="en-GB" sz="54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Konsequenzen</a:t>
            </a:r>
            <a:endParaRPr lang="en-GB" sz="5400" b="1" dirty="0">
              <a:ln w="9525">
                <a:noFill/>
              </a:ln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5400" y="63362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verwendeten statistischen Angaben beziehen sich auf die USA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200" y="1066800"/>
            <a:ext cx="5638799" cy="4754562"/>
          </a:xfrm>
        </p:spPr>
        <p:txBody>
          <a:bodyPr/>
          <a:lstStyle/>
          <a:p>
            <a:pPr marL="268288" indent="-268288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700" b="1" dirty="0" smtClean="0">
                <a:latin typeface="+mj-lt"/>
              </a:rPr>
              <a:t>Von </a:t>
            </a:r>
            <a:r>
              <a:rPr lang="en-US" sz="2700" b="1" dirty="0">
                <a:latin typeface="+mj-lt"/>
              </a:rPr>
              <a:t>1901 </a:t>
            </a:r>
            <a:r>
              <a:rPr lang="en-US" sz="2700" b="1" dirty="0" err="1" smtClean="0">
                <a:latin typeface="+mj-lt"/>
              </a:rPr>
              <a:t>bis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>
                <a:latin typeface="+mj-lt"/>
              </a:rPr>
              <a:t>1970, </a:t>
            </a:r>
            <a:r>
              <a:rPr lang="en-US" sz="2700" b="1" dirty="0" err="1" smtClean="0">
                <a:latin typeface="+mj-lt"/>
              </a:rPr>
              <a:t>Scheidungsrate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steigt</a:t>
            </a:r>
            <a:r>
              <a:rPr lang="en-US" sz="2700" b="1" dirty="0" smtClean="0">
                <a:latin typeface="+mj-lt"/>
              </a:rPr>
              <a:t> um 700%</a:t>
            </a:r>
          </a:p>
          <a:p>
            <a:pPr marL="268288" indent="-268288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700" b="1" dirty="0" smtClean="0">
                <a:latin typeface="+mj-lt"/>
              </a:rPr>
              <a:t>Von </a:t>
            </a:r>
            <a:r>
              <a:rPr lang="en-US" sz="2700" b="1" dirty="0">
                <a:latin typeface="+mj-lt"/>
              </a:rPr>
              <a:t>1970 </a:t>
            </a:r>
            <a:r>
              <a:rPr lang="en-US" sz="2700" b="1" dirty="0" err="1" smtClean="0">
                <a:latin typeface="+mj-lt"/>
              </a:rPr>
              <a:t>bis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>
                <a:latin typeface="+mj-lt"/>
              </a:rPr>
              <a:t>1992, </a:t>
            </a:r>
            <a:r>
              <a:rPr lang="en-US" sz="2700" b="1" dirty="0" err="1" smtClean="0">
                <a:latin typeface="+mj-lt"/>
              </a:rPr>
              <a:t>Scheidungsrate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steigt</a:t>
            </a:r>
            <a:r>
              <a:rPr lang="en-US" sz="2700" b="1" dirty="0" smtClean="0">
                <a:latin typeface="+mj-lt"/>
              </a:rPr>
              <a:t> um 270%</a:t>
            </a:r>
          </a:p>
          <a:p>
            <a:pPr marL="268288" indent="-268288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700" b="1" dirty="0" err="1" smtClean="0">
                <a:latin typeface="+mj-lt"/>
              </a:rPr>
              <a:t>Nach</a:t>
            </a:r>
            <a:r>
              <a:rPr lang="en-US" sz="2700" b="1" dirty="0" smtClean="0">
                <a:latin typeface="+mj-lt"/>
              </a:rPr>
              <a:t> den </a:t>
            </a:r>
            <a:r>
              <a:rPr lang="en-US" sz="2700" b="1" dirty="0" err="1" smtClean="0">
                <a:latin typeface="+mj-lt"/>
              </a:rPr>
              <a:t>ersten</a:t>
            </a:r>
            <a:r>
              <a:rPr lang="en-US" sz="2700" b="1" dirty="0" smtClean="0">
                <a:latin typeface="+mj-lt"/>
              </a:rPr>
              <a:t> 6 </a:t>
            </a:r>
            <a:r>
              <a:rPr lang="en-US" sz="2700" b="1" dirty="0" err="1" smtClean="0">
                <a:latin typeface="+mj-lt"/>
              </a:rPr>
              <a:t>Ehemonaten</a:t>
            </a:r>
            <a:r>
              <a:rPr lang="en-US" sz="2700" b="1" dirty="0" smtClean="0">
                <a:latin typeface="+mj-lt"/>
              </a:rPr>
              <a:t>:  </a:t>
            </a:r>
            <a:r>
              <a:rPr lang="en-US" sz="2700" b="1" dirty="0">
                <a:latin typeface="+mj-lt"/>
              </a:rPr>
              <a:t>50% </a:t>
            </a:r>
            <a:r>
              <a:rPr lang="en-US" sz="2700" b="1" dirty="0" err="1" smtClean="0">
                <a:latin typeface="+mj-lt"/>
              </a:rPr>
              <a:t>zweifeln</a:t>
            </a:r>
            <a:r>
              <a:rPr lang="en-US" sz="2700" b="1" dirty="0" smtClean="0">
                <a:latin typeface="+mj-lt"/>
              </a:rPr>
              <a:t>, </a:t>
            </a:r>
            <a:r>
              <a:rPr lang="en-US" sz="2700" b="1" dirty="0">
                <a:latin typeface="+mj-lt"/>
              </a:rPr>
              <a:t>30% </a:t>
            </a:r>
            <a:r>
              <a:rPr lang="en-US" sz="2700" b="1" dirty="0" err="1" smtClean="0">
                <a:latin typeface="+mj-lt"/>
              </a:rPr>
              <a:t>berichten</a:t>
            </a:r>
            <a:r>
              <a:rPr lang="en-US" sz="2700" b="1" dirty="0" smtClean="0">
                <a:latin typeface="+mj-lt"/>
              </a:rPr>
              <a:t> “</a:t>
            </a:r>
            <a:r>
              <a:rPr lang="en-US" sz="2700" b="1" dirty="0" err="1" smtClean="0">
                <a:latin typeface="+mj-lt"/>
              </a:rPr>
              <a:t>großen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Streit</a:t>
            </a:r>
            <a:r>
              <a:rPr lang="en-US" sz="2700" b="1" dirty="0" smtClean="0">
                <a:latin typeface="+mj-lt"/>
              </a:rPr>
              <a:t>”, 4</a:t>
            </a:r>
            <a:r>
              <a:rPr lang="en-US" sz="2700" b="1" dirty="0">
                <a:latin typeface="+mj-lt"/>
              </a:rPr>
              <a:t>% </a:t>
            </a:r>
            <a:r>
              <a:rPr lang="en-US" sz="2700" b="1" dirty="0" err="1" smtClean="0">
                <a:latin typeface="+mj-lt"/>
              </a:rPr>
              <a:t>trennen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sich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für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wenigstens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eine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Nacht</a:t>
            </a:r>
            <a:r>
              <a:rPr lang="en-US" sz="2700" b="1" dirty="0" smtClean="0">
                <a:latin typeface="+mj-lt"/>
              </a:rPr>
              <a:t>.</a:t>
            </a:r>
          </a:p>
          <a:p>
            <a:pPr marL="268288" indent="-268288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700" b="1" dirty="0" smtClean="0">
                <a:latin typeface="+mj-lt"/>
              </a:rPr>
              <a:t>1970 </a:t>
            </a:r>
            <a:r>
              <a:rPr lang="en-US" sz="2700" b="1" dirty="0" err="1" smtClean="0">
                <a:latin typeface="+mj-lt"/>
              </a:rPr>
              <a:t>bis</a:t>
            </a:r>
            <a:r>
              <a:rPr lang="en-US" sz="2700" b="1" dirty="0" smtClean="0">
                <a:latin typeface="+mj-lt"/>
              </a:rPr>
              <a:t> 1995: </a:t>
            </a:r>
            <a:r>
              <a:rPr lang="en-US" sz="2700" b="1" dirty="0" err="1" smtClean="0">
                <a:latin typeface="+mj-lt"/>
              </a:rPr>
              <a:t>Zahl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der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Ehepaare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mit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Kindern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verringerte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sich</a:t>
            </a:r>
            <a:r>
              <a:rPr lang="en-US" sz="2700" b="1" dirty="0" smtClean="0">
                <a:latin typeface="+mj-lt"/>
              </a:rPr>
              <a:t> um </a:t>
            </a:r>
            <a:r>
              <a:rPr lang="en-US" sz="2700" b="1" dirty="0" err="1" smtClean="0">
                <a:latin typeface="+mj-lt"/>
              </a:rPr>
              <a:t>ein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Drittel</a:t>
            </a:r>
            <a:r>
              <a:rPr lang="en-US" sz="2700" b="1" dirty="0" smtClean="0">
                <a:latin typeface="+mj-lt"/>
              </a:rPr>
              <a:t>;  </a:t>
            </a:r>
            <a:r>
              <a:rPr lang="en-US" sz="2700" b="1" dirty="0" err="1" smtClean="0">
                <a:latin typeface="+mj-lt"/>
              </a:rPr>
              <a:t>Zahl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der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Alleinerzeihenden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verdoppelt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sich</a:t>
            </a:r>
            <a:r>
              <a:rPr lang="en-US" sz="2700" b="1" dirty="0" smtClean="0">
                <a:latin typeface="+mj-lt"/>
              </a:rPr>
              <a:t>.</a:t>
            </a:r>
            <a:endParaRPr lang="en-US" sz="2700" b="1" dirty="0">
              <a:latin typeface="+mj-lt"/>
            </a:endParaRPr>
          </a:p>
        </p:txBody>
      </p:sp>
      <p:pic>
        <p:nvPicPr>
          <p:cNvPr id="5" name="Picture 4" descr="divo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38313"/>
            <a:ext cx="3149600" cy="35956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Zerfall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Institution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happy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305175" cy="40687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Auswirkung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auf Kinder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91000" y="1143000"/>
            <a:ext cx="55626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Scheidung : Hauptgrund für Depression bei Kindern.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75% von adolescenten Patienten in Drogen Rehabs …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63% aller jugendlichen </a:t>
            </a:r>
            <a:b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</a:b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Selbstmörder …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70% aller Jugendschwanger-schaften…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75% aller Jugendlichen in Gefängnissen …</a:t>
            </a:r>
            <a:b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</a:br>
            <a:endParaRPr kumimoji="0" lang="en-US" sz="27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lt"/>
              <a:cs typeface="+mn-lt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lt"/>
                <a:cs typeface="+mn-lt"/>
              </a:rPr>
              <a:t>…sind mit nur einem Elterteil aufgewachsen.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lt"/>
              <a:cs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5162550" cy="4419600"/>
          </a:xfrm>
        </p:spPr>
        <p:txBody>
          <a:bodyPr/>
          <a:lstStyle/>
          <a:p>
            <a:pPr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b="1" dirty="0" smtClean="0">
                <a:latin typeface="+mj-lt"/>
              </a:rPr>
              <a:t>50% </a:t>
            </a:r>
            <a:r>
              <a:rPr lang="en-US" sz="2700" b="1" dirty="0" err="1" smtClean="0">
                <a:latin typeface="+mj-lt"/>
              </a:rPr>
              <a:t>aller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alleinerziehenden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Mütter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sind</a:t>
            </a:r>
            <a:r>
              <a:rPr lang="en-US" sz="2700" b="1" dirty="0" smtClean="0">
                <a:latin typeface="+mj-lt"/>
              </a:rPr>
              <a:t> von </a:t>
            </a:r>
            <a:r>
              <a:rPr lang="en-US" sz="2700" b="1" dirty="0" err="1" smtClean="0">
                <a:latin typeface="+mj-lt"/>
              </a:rPr>
              <a:t>Armut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bedroht</a:t>
            </a:r>
            <a:endParaRPr lang="en-US" sz="2700" b="1" dirty="0" smtClean="0">
              <a:latin typeface="+mj-lt"/>
            </a:endParaRPr>
          </a:p>
          <a:p>
            <a:pPr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b="1" dirty="0" err="1" smtClean="0">
                <a:latin typeface="+mj-lt"/>
              </a:rPr>
              <a:t>Kosten</a:t>
            </a:r>
            <a:r>
              <a:rPr lang="en-US" sz="2700" b="1" dirty="0" smtClean="0">
                <a:latin typeface="+mj-lt"/>
              </a:rPr>
              <a:t>, die </a:t>
            </a:r>
            <a:r>
              <a:rPr lang="en-US" sz="2700" b="1" dirty="0" err="1" smtClean="0">
                <a:latin typeface="+mj-lt"/>
              </a:rPr>
              <a:t>allein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smtClean="0"/>
              <a:t>1985 </a:t>
            </a:r>
            <a:r>
              <a:rPr lang="en-US" sz="2700" b="1" dirty="0" err="1" smtClean="0">
                <a:latin typeface="+mj-lt"/>
              </a:rPr>
              <a:t>für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Teenagerschwangerschaften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durch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Sozialleistungen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aufgebracht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wurden</a:t>
            </a:r>
            <a:r>
              <a:rPr lang="en-US" sz="2700" b="1" dirty="0" smtClean="0">
                <a:latin typeface="+mj-lt"/>
              </a:rPr>
              <a:t>:             16,85 </a:t>
            </a:r>
            <a:r>
              <a:rPr lang="en-US" sz="2700" b="1" dirty="0" err="1" smtClean="0">
                <a:latin typeface="+mj-lt"/>
              </a:rPr>
              <a:t>Milliarden</a:t>
            </a:r>
            <a:r>
              <a:rPr lang="en-US" sz="2700" b="1" dirty="0" smtClean="0">
                <a:latin typeface="+mj-lt"/>
              </a:rPr>
              <a:t> US$ </a:t>
            </a:r>
            <a:endParaRPr lang="en-US" sz="1600" b="1" dirty="0" smtClean="0">
              <a:latin typeface="+mj-lt"/>
            </a:endParaRPr>
          </a:p>
          <a:p>
            <a:pPr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b="1" dirty="0" smtClean="0">
                <a:latin typeface="+mj-lt"/>
              </a:rPr>
              <a:t>1990 </a:t>
            </a:r>
            <a:r>
              <a:rPr lang="en-US" sz="2700" b="1" dirty="0" err="1" smtClean="0">
                <a:latin typeface="+mj-lt"/>
              </a:rPr>
              <a:t>wurde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mehr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als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ein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Drittel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aller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Morde</a:t>
            </a:r>
            <a:r>
              <a:rPr lang="en-US" sz="2700" b="1" dirty="0" smtClean="0">
                <a:latin typeface="+mj-lt"/>
              </a:rPr>
              <a:t> von </a:t>
            </a:r>
            <a:r>
              <a:rPr lang="en-US" sz="2700" b="1" dirty="0" err="1" smtClean="0">
                <a:latin typeface="+mj-lt"/>
              </a:rPr>
              <a:t>unter</a:t>
            </a:r>
            <a:r>
              <a:rPr lang="en-US" sz="2700" b="1" dirty="0" smtClean="0">
                <a:latin typeface="+mj-lt"/>
              </a:rPr>
              <a:t> 21 </a:t>
            </a:r>
            <a:r>
              <a:rPr lang="en-US" sz="2700" b="1" dirty="0" err="1" smtClean="0">
                <a:latin typeface="+mj-lt"/>
              </a:rPr>
              <a:t>Jährigen</a:t>
            </a:r>
            <a:r>
              <a:rPr lang="en-US" sz="2700" b="1" dirty="0" smtClean="0">
                <a:latin typeface="+mj-lt"/>
              </a:rPr>
              <a:t> </a:t>
            </a:r>
            <a:r>
              <a:rPr lang="en-US" sz="2700" b="1" dirty="0" err="1" smtClean="0">
                <a:latin typeface="+mj-lt"/>
              </a:rPr>
              <a:t>begangen</a:t>
            </a:r>
            <a:endParaRPr lang="en-US" sz="2700" b="1" dirty="0" smtClean="0">
              <a:latin typeface="+mj-lt"/>
            </a:endParaRPr>
          </a:p>
          <a:p>
            <a:pPr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b="1" dirty="0" err="1" smtClean="0">
                <a:latin typeface="+mj-lt"/>
              </a:rPr>
              <a:t>Seit</a:t>
            </a:r>
            <a:r>
              <a:rPr lang="en-US" sz="2700" b="1" dirty="0" smtClean="0">
                <a:latin typeface="+mj-lt"/>
              </a:rPr>
              <a:t> 1960 </a:t>
            </a:r>
            <a:r>
              <a:rPr lang="en-US" sz="2700" b="1" dirty="0" err="1" smtClean="0">
                <a:latin typeface="+mj-lt"/>
              </a:rPr>
              <a:t>wuchs</a:t>
            </a:r>
            <a:r>
              <a:rPr lang="en-US" sz="2700" b="1" dirty="0" smtClean="0">
                <a:latin typeface="+mj-lt"/>
              </a:rPr>
              <a:t> die </a:t>
            </a:r>
            <a:r>
              <a:rPr lang="en-US" sz="2700" b="1" dirty="0" err="1" smtClean="0">
                <a:latin typeface="+mj-lt"/>
              </a:rPr>
              <a:t>Jugendkriminalität</a:t>
            </a:r>
            <a:r>
              <a:rPr lang="en-US" sz="2700" b="1" dirty="0" smtClean="0">
                <a:latin typeface="+mj-lt"/>
              </a:rPr>
              <a:t> um 600%</a:t>
            </a:r>
          </a:p>
        </p:txBody>
      </p:sp>
      <p:pic>
        <p:nvPicPr>
          <p:cNvPr id="5" name="Picture 4" descr="Poor in a door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3505200" cy="38017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Sozialer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Absturz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5443528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0%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4948228"/>
            <a:ext cx="94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10%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4395778"/>
            <a:ext cx="100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20%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0" y="3824278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30%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0" y="3233728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40%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0" y="2700328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50%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0" y="2128828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60%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0" y="1538278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70%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811213" y="5722937"/>
            <a:ext cx="9094787" cy="830263"/>
            <a:chOff x="472" y="3556"/>
            <a:chExt cx="5288" cy="523"/>
          </a:xfrm>
        </p:grpSpPr>
        <p:sp>
          <p:nvSpPr>
            <p:cNvPr id="19621" name="Text Box 12"/>
            <p:cNvSpPr txBox="1">
              <a:spLocks noChangeArrowheads="1"/>
            </p:cNvSpPr>
            <p:nvPr/>
          </p:nvSpPr>
          <p:spPr bwMode="auto">
            <a:xfrm>
              <a:off x="472" y="3563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Alkohol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622" name="Text Box 13"/>
            <p:cNvSpPr txBox="1">
              <a:spLocks noChangeArrowheads="1"/>
            </p:cNvSpPr>
            <p:nvPr/>
          </p:nvSpPr>
          <p:spPr bwMode="auto">
            <a:xfrm>
              <a:off x="1238" y="3569"/>
              <a:ext cx="9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Zigaretten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623" name="Text Box 14"/>
            <p:cNvSpPr txBox="1">
              <a:spLocks noChangeArrowheads="1"/>
            </p:cNvSpPr>
            <p:nvPr/>
          </p:nvSpPr>
          <p:spPr bwMode="auto">
            <a:xfrm>
              <a:off x="1900" y="3569"/>
              <a:ext cx="8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Marijuana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624" name="Text Box 15"/>
            <p:cNvSpPr txBox="1">
              <a:spLocks noChangeArrowheads="1"/>
            </p:cNvSpPr>
            <p:nvPr/>
          </p:nvSpPr>
          <p:spPr bwMode="auto">
            <a:xfrm>
              <a:off x="2614" y="3562"/>
              <a:ext cx="84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Von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Zuhause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weggelaufen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625" name="Text Box 16"/>
            <p:cNvSpPr txBox="1">
              <a:spLocks noChangeArrowheads="1"/>
            </p:cNvSpPr>
            <p:nvPr/>
          </p:nvSpPr>
          <p:spPr bwMode="auto">
            <a:xfrm>
              <a:off x="3371" y="3577"/>
              <a:ext cx="9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Gefängnis-aufenthalt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626" name="Text Box 17"/>
            <p:cNvSpPr txBox="1">
              <a:spLocks noChangeArrowheads="1"/>
            </p:cNvSpPr>
            <p:nvPr/>
          </p:nvSpPr>
          <p:spPr bwMode="auto">
            <a:xfrm>
              <a:off x="4108" y="3556"/>
              <a:ext cx="94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522F10"/>
                  </a:solidFill>
                </a:rPr>
                <a:t>Vorzeitige</a:t>
              </a:r>
              <a:r>
                <a:rPr lang="en-US" sz="1600" b="1" dirty="0" smtClean="0">
                  <a:solidFill>
                    <a:srgbClr val="522F1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522F10"/>
                  </a:solidFill>
                </a:rPr>
                <a:t>Schul-entlassungen</a:t>
              </a:r>
              <a:endParaRPr lang="en-US" b="1" dirty="0">
                <a:solidFill>
                  <a:srgbClr val="522F10"/>
                </a:solidFill>
              </a:endParaRPr>
            </a:p>
          </p:txBody>
        </p:sp>
        <p:sp>
          <p:nvSpPr>
            <p:cNvPr id="19627" name="Text Box 25"/>
            <p:cNvSpPr txBox="1">
              <a:spLocks noChangeArrowheads="1"/>
            </p:cNvSpPr>
            <p:nvPr/>
          </p:nvSpPr>
          <p:spPr bwMode="auto">
            <a:xfrm>
              <a:off x="4988" y="3570"/>
              <a:ext cx="77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+mn-cs"/>
                </a:rPr>
                <a:t>Selbstmord-versuch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9467" name="Text Box 26"/>
          <p:cNvSpPr txBox="1">
            <a:spLocks noChangeArrowheads="1"/>
          </p:cNvSpPr>
          <p:nvPr/>
        </p:nvSpPr>
        <p:spPr bwMode="auto">
          <a:xfrm>
            <a:off x="2678113" y="2774941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Wingdings" pitchFamily="2" charset="2"/>
            </a:endParaRPr>
          </a:p>
        </p:txBody>
      </p:sp>
      <p:sp>
        <p:nvSpPr>
          <p:cNvPr id="19468" name="Text Box 30"/>
          <p:cNvSpPr txBox="1">
            <a:spLocks noChangeArrowheads="1"/>
          </p:cNvSpPr>
          <p:nvPr/>
        </p:nvSpPr>
        <p:spPr bwMode="auto">
          <a:xfrm>
            <a:off x="1308100" y="1893878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Impact" pitchFamily="34" charset="0"/>
            </a:endParaRP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4487863" y="1412866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Virgin</a:t>
            </a:r>
          </a:p>
        </p:txBody>
      </p:sp>
      <p:sp>
        <p:nvSpPr>
          <p:cNvPr id="19470" name="Text Box 22"/>
          <p:cNvSpPr txBox="1">
            <a:spLocks noChangeArrowheads="1"/>
          </p:cNvSpPr>
          <p:nvPr/>
        </p:nvSpPr>
        <p:spPr bwMode="auto">
          <a:xfrm>
            <a:off x="6145211" y="1445171"/>
            <a:ext cx="1855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Demi" pitchFamily="34" charset="0"/>
              </a:rPr>
              <a:t>Sexuell</a:t>
            </a:r>
            <a:r>
              <a:rPr lang="en-US" dirty="0" smtClean="0">
                <a:latin typeface="Franklin Gothic Demi" pitchFamily="34" charset="0"/>
              </a:rPr>
              <a:t> </a:t>
            </a:r>
            <a:r>
              <a:rPr lang="en-US" dirty="0" err="1" smtClean="0">
                <a:latin typeface="Franklin Gothic Demi" pitchFamily="34" charset="0"/>
              </a:rPr>
              <a:t>erfahren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19471" name="Rectangle 23"/>
          <p:cNvSpPr>
            <a:spLocks noChangeArrowheads="1"/>
          </p:cNvSpPr>
          <p:nvPr/>
        </p:nvSpPr>
        <p:spPr bwMode="auto">
          <a:xfrm>
            <a:off x="7954963" y="1431916"/>
            <a:ext cx="185737" cy="3683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72" name="Rectangle 24"/>
          <p:cNvSpPr>
            <a:spLocks noChangeArrowheads="1"/>
          </p:cNvSpPr>
          <p:nvPr/>
        </p:nvSpPr>
        <p:spPr bwMode="auto">
          <a:xfrm>
            <a:off x="5459413" y="1431916"/>
            <a:ext cx="184150" cy="3683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73" name="Rectangle 70"/>
          <p:cNvSpPr>
            <a:spLocks noChangeArrowheads="1"/>
          </p:cNvSpPr>
          <p:nvPr/>
        </p:nvSpPr>
        <p:spPr bwMode="auto">
          <a:xfrm>
            <a:off x="811213" y="17811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4" name="Line 71"/>
          <p:cNvSpPr>
            <a:spLocks noChangeShapeType="1"/>
          </p:cNvSpPr>
          <p:nvPr/>
        </p:nvSpPr>
        <p:spPr bwMode="auto">
          <a:xfrm>
            <a:off x="811213" y="17811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5" name="Line 72"/>
          <p:cNvSpPr>
            <a:spLocks noChangeShapeType="1"/>
          </p:cNvSpPr>
          <p:nvPr/>
        </p:nvSpPr>
        <p:spPr bwMode="auto">
          <a:xfrm>
            <a:off x="811213" y="1781166"/>
            <a:ext cx="1587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6" name="Rectangle 73"/>
          <p:cNvSpPr>
            <a:spLocks noChangeArrowheads="1"/>
          </p:cNvSpPr>
          <p:nvPr/>
        </p:nvSpPr>
        <p:spPr bwMode="auto">
          <a:xfrm>
            <a:off x="811213" y="17811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7" name="Line 74"/>
          <p:cNvSpPr>
            <a:spLocks noChangeShapeType="1"/>
          </p:cNvSpPr>
          <p:nvPr/>
        </p:nvSpPr>
        <p:spPr bwMode="auto">
          <a:xfrm>
            <a:off x="811213" y="17811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8" name="Line 75"/>
          <p:cNvSpPr>
            <a:spLocks noChangeShapeType="1"/>
          </p:cNvSpPr>
          <p:nvPr/>
        </p:nvSpPr>
        <p:spPr bwMode="auto">
          <a:xfrm>
            <a:off x="811213" y="1781166"/>
            <a:ext cx="1587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9" name="Rectangle 76"/>
          <p:cNvSpPr>
            <a:spLocks noChangeArrowheads="1"/>
          </p:cNvSpPr>
          <p:nvPr/>
        </p:nvSpPr>
        <p:spPr bwMode="auto">
          <a:xfrm>
            <a:off x="842963" y="1781166"/>
            <a:ext cx="8761412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0" name="Line 77"/>
          <p:cNvSpPr>
            <a:spLocks noChangeShapeType="1"/>
          </p:cNvSpPr>
          <p:nvPr/>
        </p:nvSpPr>
        <p:spPr bwMode="auto">
          <a:xfrm>
            <a:off x="842963" y="1781166"/>
            <a:ext cx="87614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1" name="Rectangle 78"/>
          <p:cNvSpPr>
            <a:spLocks noChangeArrowheads="1"/>
          </p:cNvSpPr>
          <p:nvPr/>
        </p:nvSpPr>
        <p:spPr bwMode="auto">
          <a:xfrm>
            <a:off x="9604375" y="17811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2" name="Line 79"/>
          <p:cNvSpPr>
            <a:spLocks noChangeShapeType="1"/>
          </p:cNvSpPr>
          <p:nvPr/>
        </p:nvSpPr>
        <p:spPr bwMode="auto">
          <a:xfrm>
            <a:off x="9604375" y="17811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3" name="Line 80"/>
          <p:cNvSpPr>
            <a:spLocks noChangeShapeType="1"/>
          </p:cNvSpPr>
          <p:nvPr/>
        </p:nvSpPr>
        <p:spPr bwMode="auto">
          <a:xfrm>
            <a:off x="9604375" y="1781166"/>
            <a:ext cx="3175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4" name="Rectangle 81"/>
          <p:cNvSpPr>
            <a:spLocks noChangeArrowheads="1"/>
          </p:cNvSpPr>
          <p:nvPr/>
        </p:nvSpPr>
        <p:spPr bwMode="auto">
          <a:xfrm>
            <a:off x="9604375" y="17811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5" name="Line 82"/>
          <p:cNvSpPr>
            <a:spLocks noChangeShapeType="1"/>
          </p:cNvSpPr>
          <p:nvPr/>
        </p:nvSpPr>
        <p:spPr bwMode="auto">
          <a:xfrm>
            <a:off x="9604375" y="17811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6" name="Line 83"/>
          <p:cNvSpPr>
            <a:spLocks noChangeShapeType="1"/>
          </p:cNvSpPr>
          <p:nvPr/>
        </p:nvSpPr>
        <p:spPr bwMode="auto">
          <a:xfrm>
            <a:off x="9604375" y="1781166"/>
            <a:ext cx="3175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7" name="Rectangle 84"/>
          <p:cNvSpPr>
            <a:spLocks noChangeArrowheads="1"/>
          </p:cNvSpPr>
          <p:nvPr/>
        </p:nvSpPr>
        <p:spPr bwMode="auto">
          <a:xfrm>
            <a:off x="811213" y="1808153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8" name="Line 85"/>
          <p:cNvSpPr>
            <a:spLocks noChangeShapeType="1"/>
          </p:cNvSpPr>
          <p:nvPr/>
        </p:nvSpPr>
        <p:spPr bwMode="auto">
          <a:xfrm>
            <a:off x="811213" y="1808153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9" name="Rectangle 86"/>
          <p:cNvSpPr>
            <a:spLocks noChangeArrowheads="1"/>
          </p:cNvSpPr>
          <p:nvPr/>
        </p:nvSpPr>
        <p:spPr bwMode="auto">
          <a:xfrm>
            <a:off x="9604375" y="1808153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0" name="Line 87"/>
          <p:cNvSpPr>
            <a:spLocks noChangeShapeType="1"/>
          </p:cNvSpPr>
          <p:nvPr/>
        </p:nvSpPr>
        <p:spPr bwMode="auto">
          <a:xfrm>
            <a:off x="9604375" y="1808153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1" name="Rectangle 88"/>
          <p:cNvSpPr>
            <a:spLocks noChangeArrowheads="1"/>
          </p:cNvSpPr>
          <p:nvPr/>
        </p:nvSpPr>
        <p:spPr bwMode="auto">
          <a:xfrm>
            <a:off x="811213" y="2344728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2" name="Line 89"/>
          <p:cNvSpPr>
            <a:spLocks noChangeShapeType="1"/>
          </p:cNvSpPr>
          <p:nvPr/>
        </p:nvSpPr>
        <p:spPr bwMode="auto">
          <a:xfrm>
            <a:off x="811213" y="2344728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3" name="Line 90"/>
          <p:cNvSpPr>
            <a:spLocks noChangeShapeType="1"/>
          </p:cNvSpPr>
          <p:nvPr/>
        </p:nvSpPr>
        <p:spPr bwMode="auto">
          <a:xfrm>
            <a:off x="811213" y="2344728"/>
            <a:ext cx="1587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4" name="Rectangle 91"/>
          <p:cNvSpPr>
            <a:spLocks noChangeArrowheads="1"/>
          </p:cNvSpPr>
          <p:nvPr/>
        </p:nvSpPr>
        <p:spPr bwMode="auto">
          <a:xfrm>
            <a:off x="842963" y="2344728"/>
            <a:ext cx="8761412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5" name="Line 92"/>
          <p:cNvSpPr>
            <a:spLocks noChangeShapeType="1"/>
          </p:cNvSpPr>
          <p:nvPr/>
        </p:nvSpPr>
        <p:spPr bwMode="auto">
          <a:xfrm>
            <a:off x="842963" y="2344728"/>
            <a:ext cx="8761412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6" name="Rectangle 93"/>
          <p:cNvSpPr>
            <a:spLocks noChangeArrowheads="1"/>
          </p:cNvSpPr>
          <p:nvPr/>
        </p:nvSpPr>
        <p:spPr bwMode="auto">
          <a:xfrm>
            <a:off x="9604375" y="2344728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7" name="Line 94"/>
          <p:cNvSpPr>
            <a:spLocks noChangeShapeType="1"/>
          </p:cNvSpPr>
          <p:nvPr/>
        </p:nvSpPr>
        <p:spPr bwMode="auto">
          <a:xfrm>
            <a:off x="9604375" y="2344728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8" name="Line 95"/>
          <p:cNvSpPr>
            <a:spLocks noChangeShapeType="1"/>
          </p:cNvSpPr>
          <p:nvPr/>
        </p:nvSpPr>
        <p:spPr bwMode="auto">
          <a:xfrm>
            <a:off x="9604375" y="2344728"/>
            <a:ext cx="3175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9" name="Rectangle 96"/>
          <p:cNvSpPr>
            <a:spLocks noChangeArrowheads="1"/>
          </p:cNvSpPr>
          <p:nvPr/>
        </p:nvSpPr>
        <p:spPr bwMode="auto">
          <a:xfrm>
            <a:off x="811213" y="237171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0" name="Line 97"/>
          <p:cNvSpPr>
            <a:spLocks noChangeShapeType="1"/>
          </p:cNvSpPr>
          <p:nvPr/>
        </p:nvSpPr>
        <p:spPr bwMode="auto">
          <a:xfrm>
            <a:off x="811213" y="2371716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1" name="Rectangle 98"/>
          <p:cNvSpPr>
            <a:spLocks noChangeArrowheads="1"/>
          </p:cNvSpPr>
          <p:nvPr/>
        </p:nvSpPr>
        <p:spPr bwMode="auto">
          <a:xfrm>
            <a:off x="9604375" y="237171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2" name="Line 99"/>
          <p:cNvSpPr>
            <a:spLocks noChangeShapeType="1"/>
          </p:cNvSpPr>
          <p:nvPr/>
        </p:nvSpPr>
        <p:spPr bwMode="auto">
          <a:xfrm>
            <a:off x="9604375" y="2371716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3" name="Rectangle 100"/>
          <p:cNvSpPr>
            <a:spLocks noChangeArrowheads="1"/>
          </p:cNvSpPr>
          <p:nvPr/>
        </p:nvSpPr>
        <p:spPr bwMode="auto">
          <a:xfrm>
            <a:off x="811213" y="29082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4" name="Line 101"/>
          <p:cNvSpPr>
            <a:spLocks noChangeShapeType="1"/>
          </p:cNvSpPr>
          <p:nvPr/>
        </p:nvSpPr>
        <p:spPr bwMode="auto">
          <a:xfrm>
            <a:off x="811213" y="29082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5" name="Line 102"/>
          <p:cNvSpPr>
            <a:spLocks noChangeShapeType="1"/>
          </p:cNvSpPr>
          <p:nvPr/>
        </p:nvSpPr>
        <p:spPr bwMode="auto">
          <a:xfrm>
            <a:off x="811213" y="2908291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6" name="Rectangle 103"/>
          <p:cNvSpPr>
            <a:spLocks noChangeArrowheads="1"/>
          </p:cNvSpPr>
          <p:nvPr/>
        </p:nvSpPr>
        <p:spPr bwMode="auto">
          <a:xfrm>
            <a:off x="842963" y="2908291"/>
            <a:ext cx="8761412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7" name="Line 104"/>
          <p:cNvSpPr>
            <a:spLocks noChangeShapeType="1"/>
          </p:cNvSpPr>
          <p:nvPr/>
        </p:nvSpPr>
        <p:spPr bwMode="auto">
          <a:xfrm>
            <a:off x="842963" y="2908291"/>
            <a:ext cx="87614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8" name="Rectangle 105"/>
          <p:cNvSpPr>
            <a:spLocks noChangeArrowheads="1"/>
          </p:cNvSpPr>
          <p:nvPr/>
        </p:nvSpPr>
        <p:spPr bwMode="auto">
          <a:xfrm>
            <a:off x="9604375" y="29082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09" name="Line 106"/>
          <p:cNvSpPr>
            <a:spLocks noChangeShapeType="1"/>
          </p:cNvSpPr>
          <p:nvPr/>
        </p:nvSpPr>
        <p:spPr bwMode="auto">
          <a:xfrm>
            <a:off x="9604375" y="29082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0" name="Line 107"/>
          <p:cNvSpPr>
            <a:spLocks noChangeShapeType="1"/>
          </p:cNvSpPr>
          <p:nvPr/>
        </p:nvSpPr>
        <p:spPr bwMode="auto">
          <a:xfrm>
            <a:off x="9604375" y="2908291"/>
            <a:ext cx="3175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1" name="Rectangle 108"/>
          <p:cNvSpPr>
            <a:spLocks noChangeArrowheads="1"/>
          </p:cNvSpPr>
          <p:nvPr/>
        </p:nvSpPr>
        <p:spPr bwMode="auto">
          <a:xfrm>
            <a:off x="811213" y="293686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2" name="Line 109"/>
          <p:cNvSpPr>
            <a:spLocks noChangeShapeType="1"/>
          </p:cNvSpPr>
          <p:nvPr/>
        </p:nvSpPr>
        <p:spPr bwMode="auto">
          <a:xfrm>
            <a:off x="811213" y="2936866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3" name="Rectangle 110"/>
          <p:cNvSpPr>
            <a:spLocks noChangeArrowheads="1"/>
          </p:cNvSpPr>
          <p:nvPr/>
        </p:nvSpPr>
        <p:spPr bwMode="auto">
          <a:xfrm>
            <a:off x="9604375" y="293686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4" name="Line 111"/>
          <p:cNvSpPr>
            <a:spLocks noChangeShapeType="1"/>
          </p:cNvSpPr>
          <p:nvPr/>
        </p:nvSpPr>
        <p:spPr bwMode="auto">
          <a:xfrm>
            <a:off x="9604375" y="2936866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5" name="Rectangle 112"/>
          <p:cNvSpPr>
            <a:spLocks noChangeArrowheads="1"/>
          </p:cNvSpPr>
          <p:nvPr/>
        </p:nvSpPr>
        <p:spPr bwMode="auto">
          <a:xfrm>
            <a:off x="811213" y="3473441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6" name="Line 113"/>
          <p:cNvSpPr>
            <a:spLocks noChangeShapeType="1"/>
          </p:cNvSpPr>
          <p:nvPr/>
        </p:nvSpPr>
        <p:spPr bwMode="auto">
          <a:xfrm>
            <a:off x="811213" y="347344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7" name="Line 114"/>
          <p:cNvSpPr>
            <a:spLocks noChangeShapeType="1"/>
          </p:cNvSpPr>
          <p:nvPr/>
        </p:nvSpPr>
        <p:spPr bwMode="auto">
          <a:xfrm>
            <a:off x="811213" y="3473441"/>
            <a:ext cx="1587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8" name="Rectangle 115"/>
          <p:cNvSpPr>
            <a:spLocks noChangeArrowheads="1"/>
          </p:cNvSpPr>
          <p:nvPr/>
        </p:nvSpPr>
        <p:spPr bwMode="auto">
          <a:xfrm>
            <a:off x="842963" y="3473441"/>
            <a:ext cx="8761412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19" name="Line 116"/>
          <p:cNvSpPr>
            <a:spLocks noChangeShapeType="1"/>
          </p:cNvSpPr>
          <p:nvPr/>
        </p:nvSpPr>
        <p:spPr bwMode="auto">
          <a:xfrm>
            <a:off x="842963" y="3473441"/>
            <a:ext cx="87614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0" name="Rectangle 117"/>
          <p:cNvSpPr>
            <a:spLocks noChangeArrowheads="1"/>
          </p:cNvSpPr>
          <p:nvPr/>
        </p:nvSpPr>
        <p:spPr bwMode="auto">
          <a:xfrm>
            <a:off x="9604375" y="3473441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1" name="Line 118"/>
          <p:cNvSpPr>
            <a:spLocks noChangeShapeType="1"/>
          </p:cNvSpPr>
          <p:nvPr/>
        </p:nvSpPr>
        <p:spPr bwMode="auto">
          <a:xfrm>
            <a:off x="9604375" y="347344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2" name="Line 119"/>
          <p:cNvSpPr>
            <a:spLocks noChangeShapeType="1"/>
          </p:cNvSpPr>
          <p:nvPr/>
        </p:nvSpPr>
        <p:spPr bwMode="auto">
          <a:xfrm>
            <a:off x="9604375" y="3473441"/>
            <a:ext cx="3175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3" name="Rectangle 120"/>
          <p:cNvSpPr>
            <a:spLocks noChangeArrowheads="1"/>
          </p:cNvSpPr>
          <p:nvPr/>
        </p:nvSpPr>
        <p:spPr bwMode="auto">
          <a:xfrm>
            <a:off x="811213" y="3500428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1213" y="3500428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9604375" y="3500428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6" name="Line 123"/>
          <p:cNvSpPr>
            <a:spLocks noChangeShapeType="1"/>
          </p:cNvSpPr>
          <p:nvPr/>
        </p:nvSpPr>
        <p:spPr bwMode="auto">
          <a:xfrm>
            <a:off x="9604375" y="3500428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7" name="Rectangle 124"/>
          <p:cNvSpPr>
            <a:spLocks noChangeArrowheads="1"/>
          </p:cNvSpPr>
          <p:nvPr/>
        </p:nvSpPr>
        <p:spPr bwMode="auto">
          <a:xfrm>
            <a:off x="811213" y="4037003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8" name="Line 125"/>
          <p:cNvSpPr>
            <a:spLocks noChangeShapeType="1"/>
          </p:cNvSpPr>
          <p:nvPr/>
        </p:nvSpPr>
        <p:spPr bwMode="auto">
          <a:xfrm>
            <a:off x="811213" y="4037003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29" name="Line 126"/>
          <p:cNvSpPr>
            <a:spLocks noChangeShapeType="1"/>
          </p:cNvSpPr>
          <p:nvPr/>
        </p:nvSpPr>
        <p:spPr bwMode="auto">
          <a:xfrm>
            <a:off x="811213" y="4037003"/>
            <a:ext cx="1587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0" name="Rectangle 127"/>
          <p:cNvSpPr>
            <a:spLocks noChangeArrowheads="1"/>
          </p:cNvSpPr>
          <p:nvPr/>
        </p:nvSpPr>
        <p:spPr bwMode="auto">
          <a:xfrm>
            <a:off x="842963" y="4037003"/>
            <a:ext cx="8761412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1" name="Line 128"/>
          <p:cNvSpPr>
            <a:spLocks noChangeShapeType="1"/>
          </p:cNvSpPr>
          <p:nvPr/>
        </p:nvSpPr>
        <p:spPr bwMode="auto">
          <a:xfrm>
            <a:off x="842963" y="4037003"/>
            <a:ext cx="8761412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2" name="Rectangle 129"/>
          <p:cNvSpPr>
            <a:spLocks noChangeArrowheads="1"/>
          </p:cNvSpPr>
          <p:nvPr/>
        </p:nvSpPr>
        <p:spPr bwMode="auto">
          <a:xfrm>
            <a:off x="9604375" y="4037003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3" name="Line 130"/>
          <p:cNvSpPr>
            <a:spLocks noChangeShapeType="1"/>
          </p:cNvSpPr>
          <p:nvPr/>
        </p:nvSpPr>
        <p:spPr bwMode="auto">
          <a:xfrm>
            <a:off x="9604375" y="4037003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4" name="Line 131"/>
          <p:cNvSpPr>
            <a:spLocks noChangeShapeType="1"/>
          </p:cNvSpPr>
          <p:nvPr/>
        </p:nvSpPr>
        <p:spPr bwMode="auto">
          <a:xfrm>
            <a:off x="9604375" y="4037003"/>
            <a:ext cx="3175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5" name="Rectangle 132"/>
          <p:cNvSpPr>
            <a:spLocks noChangeArrowheads="1"/>
          </p:cNvSpPr>
          <p:nvPr/>
        </p:nvSpPr>
        <p:spPr bwMode="auto">
          <a:xfrm>
            <a:off x="811213" y="4063991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6" name="Line 133"/>
          <p:cNvSpPr>
            <a:spLocks noChangeShapeType="1"/>
          </p:cNvSpPr>
          <p:nvPr/>
        </p:nvSpPr>
        <p:spPr bwMode="auto">
          <a:xfrm>
            <a:off x="811213" y="4063991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7" name="Rectangle 134"/>
          <p:cNvSpPr>
            <a:spLocks noChangeArrowheads="1"/>
          </p:cNvSpPr>
          <p:nvPr/>
        </p:nvSpPr>
        <p:spPr bwMode="auto">
          <a:xfrm>
            <a:off x="9604375" y="4063991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8" name="Line 135"/>
          <p:cNvSpPr>
            <a:spLocks noChangeShapeType="1"/>
          </p:cNvSpPr>
          <p:nvPr/>
        </p:nvSpPr>
        <p:spPr bwMode="auto">
          <a:xfrm>
            <a:off x="9604375" y="4063991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39" name="Rectangle 136"/>
          <p:cNvSpPr>
            <a:spLocks noChangeArrowheads="1"/>
          </p:cNvSpPr>
          <p:nvPr/>
        </p:nvSpPr>
        <p:spPr bwMode="auto">
          <a:xfrm>
            <a:off x="811213" y="46005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0" name="Line 137"/>
          <p:cNvSpPr>
            <a:spLocks noChangeShapeType="1"/>
          </p:cNvSpPr>
          <p:nvPr/>
        </p:nvSpPr>
        <p:spPr bwMode="auto">
          <a:xfrm>
            <a:off x="811213" y="46005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1" name="Line 138"/>
          <p:cNvSpPr>
            <a:spLocks noChangeShapeType="1"/>
          </p:cNvSpPr>
          <p:nvPr/>
        </p:nvSpPr>
        <p:spPr bwMode="auto">
          <a:xfrm>
            <a:off x="811213" y="4600566"/>
            <a:ext cx="1587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2" name="Rectangle 139"/>
          <p:cNvSpPr>
            <a:spLocks noChangeArrowheads="1"/>
          </p:cNvSpPr>
          <p:nvPr/>
        </p:nvSpPr>
        <p:spPr bwMode="auto">
          <a:xfrm>
            <a:off x="842963" y="4600566"/>
            <a:ext cx="8761412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3" name="Line 140"/>
          <p:cNvSpPr>
            <a:spLocks noChangeShapeType="1"/>
          </p:cNvSpPr>
          <p:nvPr/>
        </p:nvSpPr>
        <p:spPr bwMode="auto">
          <a:xfrm>
            <a:off x="842963" y="4600566"/>
            <a:ext cx="87614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4" name="Rectangle 141"/>
          <p:cNvSpPr>
            <a:spLocks noChangeArrowheads="1"/>
          </p:cNvSpPr>
          <p:nvPr/>
        </p:nvSpPr>
        <p:spPr bwMode="auto">
          <a:xfrm>
            <a:off x="9604375" y="4600566"/>
            <a:ext cx="31750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5" name="Line 142"/>
          <p:cNvSpPr>
            <a:spLocks noChangeShapeType="1"/>
          </p:cNvSpPr>
          <p:nvPr/>
        </p:nvSpPr>
        <p:spPr bwMode="auto">
          <a:xfrm>
            <a:off x="9604375" y="4600566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6" name="Line 143"/>
          <p:cNvSpPr>
            <a:spLocks noChangeShapeType="1"/>
          </p:cNvSpPr>
          <p:nvPr/>
        </p:nvSpPr>
        <p:spPr bwMode="auto">
          <a:xfrm>
            <a:off x="9604375" y="4600566"/>
            <a:ext cx="3175" cy="26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7" name="Rectangle 144"/>
          <p:cNvSpPr>
            <a:spLocks noChangeArrowheads="1"/>
          </p:cNvSpPr>
          <p:nvPr/>
        </p:nvSpPr>
        <p:spPr bwMode="auto">
          <a:xfrm>
            <a:off x="811213" y="4627553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8" name="Line 145"/>
          <p:cNvSpPr>
            <a:spLocks noChangeShapeType="1"/>
          </p:cNvSpPr>
          <p:nvPr/>
        </p:nvSpPr>
        <p:spPr bwMode="auto">
          <a:xfrm>
            <a:off x="811213" y="4627553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49" name="Rectangle 146"/>
          <p:cNvSpPr>
            <a:spLocks noChangeArrowheads="1"/>
          </p:cNvSpPr>
          <p:nvPr/>
        </p:nvSpPr>
        <p:spPr bwMode="auto">
          <a:xfrm>
            <a:off x="9604375" y="4627553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0" name="Line 147"/>
          <p:cNvSpPr>
            <a:spLocks noChangeShapeType="1"/>
          </p:cNvSpPr>
          <p:nvPr/>
        </p:nvSpPr>
        <p:spPr bwMode="auto">
          <a:xfrm>
            <a:off x="9604375" y="4627553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1" name="Rectangle 148"/>
          <p:cNvSpPr>
            <a:spLocks noChangeArrowheads="1"/>
          </p:cNvSpPr>
          <p:nvPr/>
        </p:nvSpPr>
        <p:spPr bwMode="auto">
          <a:xfrm>
            <a:off x="811213" y="5164128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2" name="Line 149"/>
          <p:cNvSpPr>
            <a:spLocks noChangeShapeType="1"/>
          </p:cNvSpPr>
          <p:nvPr/>
        </p:nvSpPr>
        <p:spPr bwMode="auto">
          <a:xfrm>
            <a:off x="811213" y="5164128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3" name="Line 150"/>
          <p:cNvSpPr>
            <a:spLocks noChangeShapeType="1"/>
          </p:cNvSpPr>
          <p:nvPr/>
        </p:nvSpPr>
        <p:spPr bwMode="auto">
          <a:xfrm>
            <a:off x="811213" y="5164128"/>
            <a:ext cx="1587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4" name="Rectangle 151"/>
          <p:cNvSpPr>
            <a:spLocks noChangeArrowheads="1"/>
          </p:cNvSpPr>
          <p:nvPr/>
        </p:nvSpPr>
        <p:spPr bwMode="auto">
          <a:xfrm>
            <a:off x="842963" y="5164128"/>
            <a:ext cx="8761412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5" name="Line 152"/>
          <p:cNvSpPr>
            <a:spLocks noChangeShapeType="1"/>
          </p:cNvSpPr>
          <p:nvPr/>
        </p:nvSpPr>
        <p:spPr bwMode="auto">
          <a:xfrm>
            <a:off x="842963" y="5164128"/>
            <a:ext cx="8761412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6" name="Rectangle 153"/>
          <p:cNvSpPr>
            <a:spLocks noChangeArrowheads="1"/>
          </p:cNvSpPr>
          <p:nvPr/>
        </p:nvSpPr>
        <p:spPr bwMode="auto">
          <a:xfrm>
            <a:off x="9604375" y="5164128"/>
            <a:ext cx="3175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7" name="Line 154"/>
          <p:cNvSpPr>
            <a:spLocks noChangeShapeType="1"/>
          </p:cNvSpPr>
          <p:nvPr/>
        </p:nvSpPr>
        <p:spPr bwMode="auto">
          <a:xfrm>
            <a:off x="9604375" y="5164128"/>
            <a:ext cx="317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8" name="Line 155"/>
          <p:cNvSpPr>
            <a:spLocks noChangeShapeType="1"/>
          </p:cNvSpPr>
          <p:nvPr/>
        </p:nvSpPr>
        <p:spPr bwMode="auto">
          <a:xfrm>
            <a:off x="9604375" y="5164128"/>
            <a:ext cx="3175" cy="269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59" name="Rectangle 156"/>
          <p:cNvSpPr>
            <a:spLocks noChangeArrowheads="1"/>
          </p:cNvSpPr>
          <p:nvPr/>
        </p:nvSpPr>
        <p:spPr bwMode="auto">
          <a:xfrm>
            <a:off x="811213" y="519111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0" name="Line 157"/>
          <p:cNvSpPr>
            <a:spLocks noChangeShapeType="1"/>
          </p:cNvSpPr>
          <p:nvPr/>
        </p:nvSpPr>
        <p:spPr bwMode="auto">
          <a:xfrm>
            <a:off x="811213" y="5191116"/>
            <a:ext cx="1587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63" name="Rectangle 158"/>
          <p:cNvSpPr>
            <a:spLocks noChangeArrowheads="1"/>
          </p:cNvSpPr>
          <p:nvPr/>
        </p:nvSpPr>
        <p:spPr bwMode="auto">
          <a:xfrm>
            <a:off x="811213" y="57276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522F10"/>
              </a:solidFill>
            </a:endParaRPr>
          </a:p>
        </p:txBody>
      </p:sp>
      <p:sp>
        <p:nvSpPr>
          <p:cNvPr id="19564" name="Line 159"/>
          <p:cNvSpPr>
            <a:spLocks noChangeShapeType="1"/>
          </p:cNvSpPr>
          <p:nvPr/>
        </p:nvSpPr>
        <p:spPr bwMode="auto">
          <a:xfrm>
            <a:off x="811213" y="57276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65" name="Line 160"/>
          <p:cNvSpPr>
            <a:spLocks noChangeShapeType="1"/>
          </p:cNvSpPr>
          <p:nvPr/>
        </p:nvSpPr>
        <p:spPr bwMode="auto">
          <a:xfrm>
            <a:off x="811213" y="5727691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66" name="Rectangle 161"/>
          <p:cNvSpPr>
            <a:spLocks noChangeArrowheads="1"/>
          </p:cNvSpPr>
          <p:nvPr/>
        </p:nvSpPr>
        <p:spPr bwMode="auto">
          <a:xfrm>
            <a:off x="811213" y="57276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522F10"/>
              </a:solidFill>
            </a:endParaRPr>
          </a:p>
        </p:txBody>
      </p:sp>
      <p:sp>
        <p:nvSpPr>
          <p:cNvPr id="19567" name="Line 162"/>
          <p:cNvSpPr>
            <a:spLocks noChangeShapeType="1"/>
          </p:cNvSpPr>
          <p:nvPr/>
        </p:nvSpPr>
        <p:spPr bwMode="auto">
          <a:xfrm>
            <a:off x="811213" y="57276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68" name="Line 163"/>
          <p:cNvSpPr>
            <a:spLocks noChangeShapeType="1"/>
          </p:cNvSpPr>
          <p:nvPr/>
        </p:nvSpPr>
        <p:spPr bwMode="auto">
          <a:xfrm>
            <a:off x="811213" y="5727691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69" name="Rectangle 164"/>
          <p:cNvSpPr>
            <a:spLocks noChangeArrowheads="1"/>
          </p:cNvSpPr>
          <p:nvPr/>
        </p:nvSpPr>
        <p:spPr bwMode="auto">
          <a:xfrm>
            <a:off x="842963" y="5727691"/>
            <a:ext cx="8761412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522F10"/>
              </a:solidFill>
            </a:endParaRPr>
          </a:p>
        </p:txBody>
      </p:sp>
      <p:sp>
        <p:nvSpPr>
          <p:cNvPr id="19570" name="Line 165"/>
          <p:cNvSpPr>
            <a:spLocks noChangeShapeType="1"/>
          </p:cNvSpPr>
          <p:nvPr/>
        </p:nvSpPr>
        <p:spPr bwMode="auto">
          <a:xfrm>
            <a:off x="842963" y="5727691"/>
            <a:ext cx="87614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Rectangle 166"/>
          <p:cNvSpPr>
            <a:spLocks noChangeArrowheads="1"/>
          </p:cNvSpPr>
          <p:nvPr/>
        </p:nvSpPr>
        <p:spPr bwMode="auto">
          <a:xfrm>
            <a:off x="9604375" y="5191116"/>
            <a:ext cx="3175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Line 167"/>
          <p:cNvSpPr>
            <a:spLocks noChangeShapeType="1"/>
          </p:cNvSpPr>
          <p:nvPr/>
        </p:nvSpPr>
        <p:spPr bwMode="auto">
          <a:xfrm>
            <a:off x="9604375" y="5191116"/>
            <a:ext cx="3175" cy="536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573" name="Rectangle 168"/>
          <p:cNvSpPr>
            <a:spLocks noChangeArrowheads="1"/>
          </p:cNvSpPr>
          <p:nvPr/>
        </p:nvSpPr>
        <p:spPr bwMode="auto">
          <a:xfrm>
            <a:off x="9604375" y="57276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522F10"/>
              </a:solidFill>
            </a:endParaRPr>
          </a:p>
        </p:txBody>
      </p:sp>
      <p:sp>
        <p:nvSpPr>
          <p:cNvPr id="19574" name="Line 169"/>
          <p:cNvSpPr>
            <a:spLocks noChangeShapeType="1"/>
          </p:cNvSpPr>
          <p:nvPr/>
        </p:nvSpPr>
        <p:spPr bwMode="auto">
          <a:xfrm>
            <a:off x="9604375" y="57276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75" name="Line 170"/>
          <p:cNvSpPr>
            <a:spLocks noChangeShapeType="1"/>
          </p:cNvSpPr>
          <p:nvPr/>
        </p:nvSpPr>
        <p:spPr bwMode="auto">
          <a:xfrm>
            <a:off x="9604375" y="5727691"/>
            <a:ext cx="3175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76" name="Rectangle 171"/>
          <p:cNvSpPr>
            <a:spLocks noChangeArrowheads="1"/>
          </p:cNvSpPr>
          <p:nvPr/>
        </p:nvSpPr>
        <p:spPr bwMode="auto">
          <a:xfrm>
            <a:off x="9604375" y="5727691"/>
            <a:ext cx="31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522F10"/>
              </a:solidFill>
            </a:endParaRPr>
          </a:p>
        </p:txBody>
      </p:sp>
      <p:sp>
        <p:nvSpPr>
          <p:cNvPr id="19577" name="Line 172"/>
          <p:cNvSpPr>
            <a:spLocks noChangeShapeType="1"/>
          </p:cNvSpPr>
          <p:nvPr/>
        </p:nvSpPr>
        <p:spPr bwMode="auto">
          <a:xfrm>
            <a:off x="9604375" y="5727691"/>
            <a:ext cx="317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578" name="Line 173"/>
          <p:cNvSpPr>
            <a:spLocks noChangeShapeType="1"/>
          </p:cNvSpPr>
          <p:nvPr/>
        </p:nvSpPr>
        <p:spPr bwMode="auto">
          <a:xfrm>
            <a:off x="9604375" y="5727691"/>
            <a:ext cx="3175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200275" y="4710103"/>
            <a:ext cx="590550" cy="1022350"/>
            <a:chOff x="1279" y="2900"/>
            <a:chExt cx="344" cy="644"/>
          </a:xfrm>
        </p:grpSpPr>
        <p:sp>
          <p:nvSpPr>
            <p:cNvPr id="19619" name="AutoShape 19"/>
            <p:cNvSpPr>
              <a:spLocks noChangeArrowheads="1"/>
            </p:cNvSpPr>
            <p:nvPr/>
          </p:nvSpPr>
          <p:spPr bwMode="auto">
            <a:xfrm>
              <a:off x="1360" y="2900"/>
              <a:ext cx="246" cy="644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279" y="2931"/>
              <a:ext cx="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itchFamily="34" charset="0"/>
                  <a:cs typeface="+mn-cs"/>
                </a:rPr>
                <a:t>18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657475" y="3027353"/>
            <a:ext cx="504825" cy="2695575"/>
            <a:chOff x="1545" y="1840"/>
            <a:chExt cx="294" cy="1698"/>
          </a:xfrm>
        </p:grpSpPr>
        <p:sp>
          <p:nvSpPr>
            <p:cNvPr id="19617" name="AutoShape 28"/>
            <p:cNvSpPr>
              <a:spLocks noChangeArrowheads="1"/>
            </p:cNvSpPr>
            <p:nvPr/>
          </p:nvSpPr>
          <p:spPr bwMode="auto">
            <a:xfrm>
              <a:off x="1581" y="1840"/>
              <a:ext cx="258" cy="1698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18" name="Text Box 29"/>
            <p:cNvSpPr txBox="1">
              <a:spLocks noChangeArrowheads="1"/>
            </p:cNvSpPr>
            <p:nvPr/>
          </p:nvSpPr>
          <p:spPr bwMode="auto">
            <a:xfrm>
              <a:off x="1545" y="1930"/>
              <a:ext cx="2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Impact" pitchFamily="34" charset="0"/>
                </a:rPr>
                <a:t>48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925513" y="4502141"/>
            <a:ext cx="463550" cy="1227137"/>
            <a:chOff x="-1147" y="2669"/>
            <a:chExt cx="270" cy="773"/>
          </a:xfrm>
        </p:grpSpPr>
        <p:sp>
          <p:nvSpPr>
            <p:cNvPr id="19615" name="AutoShape 32"/>
            <p:cNvSpPr>
              <a:spLocks noChangeArrowheads="1"/>
            </p:cNvSpPr>
            <p:nvPr/>
          </p:nvSpPr>
          <p:spPr bwMode="auto">
            <a:xfrm>
              <a:off x="-1123" y="2669"/>
              <a:ext cx="246" cy="773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-1147" y="2731"/>
              <a:ext cx="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Impact" pitchFamily="34" charset="0"/>
                  <a:cs typeface="+mn-cs"/>
                </a:rPr>
                <a:t>22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308100" y="2098666"/>
            <a:ext cx="488950" cy="3624262"/>
            <a:chOff x="-1358" y="1315"/>
            <a:chExt cx="284" cy="2283"/>
          </a:xfrm>
        </p:grpSpPr>
        <p:sp>
          <p:nvSpPr>
            <p:cNvPr id="19613" name="AutoShape 35"/>
            <p:cNvSpPr>
              <a:spLocks noChangeArrowheads="1"/>
            </p:cNvSpPr>
            <p:nvPr/>
          </p:nvSpPr>
          <p:spPr bwMode="auto">
            <a:xfrm>
              <a:off x="-1332" y="1315"/>
              <a:ext cx="258" cy="2283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14" name="Text Box 36"/>
            <p:cNvSpPr txBox="1">
              <a:spLocks noChangeArrowheads="1"/>
            </p:cNvSpPr>
            <p:nvPr/>
          </p:nvSpPr>
          <p:spPr bwMode="auto">
            <a:xfrm>
              <a:off x="-1358" y="1406"/>
              <a:ext cx="2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Impact" pitchFamily="34" charset="0"/>
                </a:rPr>
                <a:t>66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89338" y="5338753"/>
            <a:ext cx="592137" cy="530225"/>
            <a:chOff x="2087" y="3296"/>
            <a:chExt cx="344" cy="334"/>
          </a:xfrm>
        </p:grpSpPr>
        <p:sp>
          <p:nvSpPr>
            <p:cNvPr id="19611" name="AutoShape 38"/>
            <p:cNvSpPr>
              <a:spLocks noChangeArrowheads="1"/>
            </p:cNvSpPr>
            <p:nvPr/>
          </p:nvSpPr>
          <p:spPr bwMode="auto">
            <a:xfrm>
              <a:off x="2162" y="3296"/>
              <a:ext cx="246" cy="254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2087" y="3300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E9A29E"/>
                  </a:solidFill>
                </a:rPr>
                <a:t>6</a:t>
              </a:r>
              <a:endParaRPr lang="en-US" sz="2800" b="1">
                <a:solidFill>
                  <a:srgbClr val="E9A29E"/>
                </a:solidFill>
              </a:endParaRP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226050" y="5124441"/>
            <a:ext cx="444500" cy="598487"/>
            <a:chOff x="3039" y="3161"/>
            <a:chExt cx="258" cy="377"/>
          </a:xfrm>
        </p:grpSpPr>
        <p:sp>
          <p:nvSpPr>
            <p:cNvPr id="19609" name="AutoShape 44"/>
            <p:cNvSpPr>
              <a:spLocks noChangeArrowheads="1"/>
            </p:cNvSpPr>
            <p:nvPr/>
          </p:nvSpPr>
          <p:spPr bwMode="auto">
            <a:xfrm>
              <a:off x="3039" y="3181"/>
              <a:ext cx="258" cy="357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10" name="Text Box 45"/>
            <p:cNvSpPr txBox="1">
              <a:spLocks noChangeArrowheads="1"/>
            </p:cNvSpPr>
            <p:nvPr/>
          </p:nvSpPr>
          <p:spPr bwMode="auto">
            <a:xfrm>
              <a:off x="3051" y="3161"/>
              <a:ext cx="18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9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027738" y="5026016"/>
            <a:ext cx="592137" cy="714375"/>
            <a:chOff x="3505" y="3099"/>
            <a:chExt cx="344" cy="450"/>
          </a:xfrm>
        </p:grpSpPr>
        <p:sp>
          <p:nvSpPr>
            <p:cNvPr id="19607" name="AutoShape 47"/>
            <p:cNvSpPr>
              <a:spLocks noChangeArrowheads="1"/>
            </p:cNvSpPr>
            <p:nvPr/>
          </p:nvSpPr>
          <p:spPr bwMode="auto">
            <a:xfrm>
              <a:off x="3566" y="3105"/>
              <a:ext cx="246" cy="444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3505" y="3099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9A29E"/>
                  </a:solidFill>
                </a:rPr>
                <a:t>11</a:t>
              </a:r>
              <a:endParaRPr lang="en-US" sz="2800" b="1">
                <a:solidFill>
                  <a:srgbClr val="E9A29E"/>
                </a:solidFill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367463" y="3640128"/>
            <a:ext cx="590550" cy="2082800"/>
            <a:chOff x="3702" y="2226"/>
            <a:chExt cx="344" cy="1312"/>
          </a:xfrm>
        </p:grpSpPr>
        <p:sp>
          <p:nvSpPr>
            <p:cNvPr id="19605" name="AutoShape 50"/>
            <p:cNvSpPr>
              <a:spLocks noChangeArrowheads="1"/>
            </p:cNvSpPr>
            <p:nvPr/>
          </p:nvSpPr>
          <p:spPr bwMode="auto">
            <a:xfrm>
              <a:off x="3764" y="2230"/>
              <a:ext cx="258" cy="1308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06" name="Text Box 51"/>
            <p:cNvSpPr txBox="1">
              <a:spLocks noChangeArrowheads="1"/>
            </p:cNvSpPr>
            <p:nvPr/>
          </p:nvSpPr>
          <p:spPr bwMode="auto">
            <a:xfrm>
              <a:off x="3702" y="2226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35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7540625" y="5157778"/>
            <a:ext cx="431800" cy="582613"/>
            <a:chOff x="4385" y="3182"/>
            <a:chExt cx="251" cy="367"/>
          </a:xfrm>
        </p:grpSpPr>
        <p:sp>
          <p:nvSpPr>
            <p:cNvPr id="19603" name="AutoShape 53"/>
            <p:cNvSpPr>
              <a:spLocks noChangeArrowheads="1"/>
            </p:cNvSpPr>
            <p:nvPr/>
          </p:nvSpPr>
          <p:spPr bwMode="auto">
            <a:xfrm>
              <a:off x="4390" y="3231"/>
              <a:ext cx="246" cy="318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4385" y="3182"/>
              <a:ext cx="2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9A29E"/>
                  </a:solidFill>
                </a:rPr>
                <a:t>7</a:t>
              </a:r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7770813" y="3544878"/>
            <a:ext cx="590550" cy="2178050"/>
            <a:chOff x="4518" y="2166"/>
            <a:chExt cx="344" cy="1372"/>
          </a:xfrm>
        </p:grpSpPr>
        <p:sp>
          <p:nvSpPr>
            <p:cNvPr id="19601" name="AutoShape 56"/>
            <p:cNvSpPr>
              <a:spLocks noChangeArrowheads="1"/>
            </p:cNvSpPr>
            <p:nvPr/>
          </p:nvSpPr>
          <p:spPr bwMode="auto">
            <a:xfrm>
              <a:off x="4579" y="2166"/>
              <a:ext cx="258" cy="1372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02" name="Text Box 57"/>
            <p:cNvSpPr txBox="1">
              <a:spLocks noChangeArrowheads="1"/>
            </p:cNvSpPr>
            <p:nvPr/>
          </p:nvSpPr>
          <p:spPr bwMode="auto">
            <a:xfrm>
              <a:off x="4518" y="2177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37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76"/>
          <p:cNvGrpSpPr>
            <a:grpSpLocks/>
          </p:cNvGrpSpPr>
          <p:nvPr/>
        </p:nvGrpSpPr>
        <p:grpSpPr bwMode="auto">
          <a:xfrm>
            <a:off x="8916988" y="5392728"/>
            <a:ext cx="431800" cy="369888"/>
            <a:chOff x="5185" y="3214"/>
            <a:chExt cx="251" cy="233"/>
          </a:xfrm>
        </p:grpSpPr>
        <p:sp>
          <p:nvSpPr>
            <p:cNvPr id="19599" name="AutoShape 59"/>
            <p:cNvSpPr>
              <a:spLocks noChangeArrowheads="1"/>
            </p:cNvSpPr>
            <p:nvPr/>
          </p:nvSpPr>
          <p:spPr bwMode="auto">
            <a:xfrm>
              <a:off x="5190" y="3310"/>
              <a:ext cx="246" cy="119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5185" y="3214"/>
              <a:ext cx="1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9A29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9158288" y="3976678"/>
            <a:ext cx="590550" cy="1746250"/>
            <a:chOff x="5325" y="2438"/>
            <a:chExt cx="344" cy="1100"/>
          </a:xfrm>
        </p:grpSpPr>
        <p:sp>
          <p:nvSpPr>
            <p:cNvPr id="19597" name="AutoShape 62"/>
            <p:cNvSpPr>
              <a:spLocks noChangeArrowheads="1"/>
            </p:cNvSpPr>
            <p:nvPr/>
          </p:nvSpPr>
          <p:spPr bwMode="auto">
            <a:xfrm>
              <a:off x="5384" y="2438"/>
              <a:ext cx="258" cy="1100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98" name="Text Box 63"/>
            <p:cNvSpPr txBox="1">
              <a:spLocks noChangeArrowheads="1"/>
            </p:cNvSpPr>
            <p:nvPr/>
          </p:nvSpPr>
          <p:spPr bwMode="auto">
            <a:xfrm>
              <a:off x="5325" y="2440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30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3986213" y="3509953"/>
            <a:ext cx="592137" cy="2235200"/>
            <a:chOff x="2318" y="2144"/>
            <a:chExt cx="344" cy="1408"/>
          </a:xfrm>
        </p:grpSpPr>
        <p:sp>
          <p:nvSpPr>
            <p:cNvPr id="19595" name="AutoShape 65"/>
            <p:cNvSpPr>
              <a:spLocks noChangeArrowheads="1"/>
            </p:cNvSpPr>
            <p:nvPr/>
          </p:nvSpPr>
          <p:spPr bwMode="auto">
            <a:xfrm>
              <a:off x="2356" y="2144"/>
              <a:ext cx="258" cy="1408"/>
            </a:xfrm>
            <a:prstGeom prst="cube">
              <a:avLst>
                <a:gd name="adj" fmla="val 25000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96" name="Text Box 66"/>
            <p:cNvSpPr txBox="1">
              <a:spLocks noChangeArrowheads="1"/>
            </p:cNvSpPr>
            <p:nvPr/>
          </p:nvSpPr>
          <p:spPr bwMode="auto">
            <a:xfrm>
              <a:off x="2318" y="2207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38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175"/>
          <p:cNvGrpSpPr>
            <a:grpSpLocks/>
          </p:cNvGrpSpPr>
          <p:nvPr/>
        </p:nvGrpSpPr>
        <p:grpSpPr bwMode="auto">
          <a:xfrm>
            <a:off x="4918075" y="5410191"/>
            <a:ext cx="423863" cy="369887"/>
            <a:chOff x="2860" y="3245"/>
            <a:chExt cx="246" cy="233"/>
          </a:xfrm>
        </p:grpSpPr>
        <p:sp>
          <p:nvSpPr>
            <p:cNvPr id="19593" name="AutoShape 41"/>
            <p:cNvSpPr>
              <a:spLocks noChangeArrowheads="1"/>
            </p:cNvSpPr>
            <p:nvPr/>
          </p:nvSpPr>
          <p:spPr bwMode="auto">
            <a:xfrm>
              <a:off x="2860" y="3333"/>
              <a:ext cx="246" cy="119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latin typeface="Impact" pitchFamily="34" charset="0"/>
              </a:endParaRP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2860" y="3245"/>
              <a:ext cx="1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9A29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sp>
        <p:nvSpPr>
          <p:cNvPr id="19591" name="TextBox 170"/>
          <p:cNvSpPr txBox="1">
            <a:spLocks noChangeArrowheads="1"/>
          </p:cNvSpPr>
          <p:nvPr/>
        </p:nvSpPr>
        <p:spPr bwMode="auto">
          <a:xfrm>
            <a:off x="4114800" y="1439853"/>
            <a:ext cx="142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Franklin Gothic Demi" pitchFamily="34" charset="0"/>
              </a:rPr>
              <a:t>Jungfräulich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173" name="Rectangle 22"/>
          <p:cNvSpPr txBox="1">
            <a:spLocks noChangeArrowheads="1"/>
          </p:cNvSpPr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Verhaltensrisiken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die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mit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dem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Verlust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Jungfräulichkeit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associated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werden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bei</a:t>
            </a: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12-16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jahre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alten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Jugendlichen</a:t>
            </a:r>
            <a:endParaRPr lang="en-GB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3581400" y="1460500"/>
            <a:ext cx="6096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ts val="1200"/>
              </a:spcAft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2700" b="1" dirty="0" err="1" smtClean="0">
                <a:latin typeface="Candara" pitchFamily="34" charset="0"/>
              </a:rPr>
              <a:t>Sexuelle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Freizügigkeit</a:t>
            </a:r>
            <a:r>
              <a:rPr lang="en-US" sz="2700" b="1" dirty="0" smtClean="0">
                <a:latin typeface="Candara" pitchFamily="34" charset="0"/>
              </a:rPr>
              <a:t>, </a:t>
            </a:r>
            <a:r>
              <a:rPr lang="en-US" sz="2700" b="1" dirty="0" err="1" smtClean="0">
                <a:latin typeface="Candara" pitchFamily="34" charset="0"/>
              </a:rPr>
              <a:t>Untreue</a:t>
            </a:r>
            <a:r>
              <a:rPr lang="en-US" sz="2700" b="1" dirty="0" smtClean="0">
                <a:latin typeface="Candara" pitchFamily="34" charset="0"/>
              </a:rPr>
              <a:t> und </a:t>
            </a:r>
            <a:r>
              <a:rPr lang="en-US" sz="2700" b="1" dirty="0" err="1" smtClean="0">
                <a:latin typeface="Candara" pitchFamily="34" charset="0"/>
              </a:rPr>
              <a:t>Pornografie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führen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zu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Geschlechtskrankheiten</a:t>
            </a:r>
            <a:r>
              <a:rPr lang="en-US" sz="2700" b="1" dirty="0" smtClean="0">
                <a:latin typeface="Candara" pitchFamily="34" charset="0"/>
              </a:rPr>
              <a:t>, </a:t>
            </a:r>
            <a:r>
              <a:rPr lang="en-US" sz="2700" b="1" dirty="0" err="1" smtClean="0">
                <a:latin typeface="Candara" pitchFamily="34" charset="0"/>
              </a:rPr>
              <a:t>Scheidung</a:t>
            </a:r>
            <a:r>
              <a:rPr lang="en-US" sz="2700" b="1" dirty="0" smtClean="0">
                <a:latin typeface="Candara" pitchFamily="34" charset="0"/>
              </a:rPr>
              <a:t> und </a:t>
            </a:r>
            <a:r>
              <a:rPr lang="en-US" sz="2700" b="1" dirty="0" err="1" smtClean="0">
                <a:latin typeface="Candara" pitchFamily="34" charset="0"/>
              </a:rPr>
              <a:t>letztlich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zum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Zusammenbruch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der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Familie</a:t>
            </a:r>
            <a:r>
              <a:rPr lang="en-US" sz="2700" b="1" dirty="0" smtClean="0">
                <a:latin typeface="Candara" pitchFamily="34" charset="0"/>
              </a:rPr>
              <a:t>.</a:t>
            </a:r>
            <a:endParaRPr lang="en-US" sz="2700" b="1" dirty="0">
              <a:latin typeface="Candara" pitchFamily="34" charset="0"/>
            </a:endParaRPr>
          </a:p>
          <a:p>
            <a:pPr marL="568325" indent="-568325">
              <a:lnSpc>
                <a:spcPct val="80000"/>
              </a:lnSpc>
              <a:spcAft>
                <a:spcPts val="1200"/>
              </a:spcAft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2700" b="1" dirty="0" err="1" smtClean="0">
                <a:latin typeface="Candara" pitchFamily="34" charset="0"/>
              </a:rPr>
              <a:t>Der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Zusammenbruch</a:t>
            </a:r>
            <a:r>
              <a:rPr lang="en-US" sz="2700" b="1" dirty="0" smtClean="0">
                <a:latin typeface="Candara" pitchFamily="34" charset="0"/>
              </a:rPr>
              <a:t> von </a:t>
            </a:r>
            <a:r>
              <a:rPr lang="en-US" sz="2700" b="1" dirty="0" err="1" smtClean="0">
                <a:latin typeface="Candara" pitchFamily="34" charset="0"/>
              </a:rPr>
              <a:t>Familien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untergräbt</a:t>
            </a:r>
            <a:r>
              <a:rPr lang="en-US" sz="2700" b="1" dirty="0" smtClean="0">
                <a:latin typeface="Candara" pitchFamily="34" charset="0"/>
              </a:rPr>
              <a:t> die </a:t>
            </a:r>
            <a:r>
              <a:rPr lang="en-US" sz="2700" b="1" dirty="0" err="1" smtClean="0">
                <a:latin typeface="Candara" pitchFamily="34" charset="0"/>
              </a:rPr>
              <a:t>gesellschaftliche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Stabilität</a:t>
            </a:r>
            <a:r>
              <a:rPr lang="en-US" sz="2700" b="1" dirty="0" smtClean="0">
                <a:latin typeface="Candara" pitchFamily="34" charset="0"/>
              </a:rPr>
              <a:t>, den </a:t>
            </a:r>
            <a:r>
              <a:rPr lang="en-US" sz="2700" b="1" dirty="0" err="1" smtClean="0">
                <a:latin typeface="Candara" pitchFamily="34" charset="0"/>
              </a:rPr>
              <a:t>sozialen</a:t>
            </a:r>
            <a:r>
              <a:rPr lang="en-US" sz="2700" b="1" dirty="0" smtClean="0">
                <a:latin typeface="Candara" pitchFamily="34" charset="0"/>
              </a:rPr>
              <a:t> Status </a:t>
            </a:r>
            <a:r>
              <a:rPr lang="en-US" sz="2700" b="1" dirty="0" err="1" smtClean="0">
                <a:latin typeface="Candara" pitchFamily="34" charset="0"/>
              </a:rPr>
              <a:t>der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Bürger</a:t>
            </a:r>
            <a:r>
              <a:rPr lang="en-US" sz="2700" b="1" dirty="0" smtClean="0">
                <a:latin typeface="Candara" pitchFamily="34" charset="0"/>
              </a:rPr>
              <a:t>, die </a:t>
            </a:r>
            <a:r>
              <a:rPr lang="en-US" sz="2700" b="1" dirty="0" err="1" smtClean="0">
                <a:latin typeface="Candara" pitchFamily="34" charset="0"/>
              </a:rPr>
              <a:t>Erziehung</a:t>
            </a:r>
            <a:r>
              <a:rPr lang="en-US" sz="2700" b="1" dirty="0" smtClean="0">
                <a:latin typeface="Candara" pitchFamily="34" charset="0"/>
              </a:rPr>
              <a:t>, und </a:t>
            </a:r>
            <a:r>
              <a:rPr lang="en-US" sz="2700" b="1" dirty="0" err="1" smtClean="0">
                <a:latin typeface="Candara" pitchFamily="34" charset="0"/>
              </a:rPr>
              <a:t>fördert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Verbrechen</a:t>
            </a:r>
            <a:r>
              <a:rPr lang="en-US" sz="2700" b="1" dirty="0" smtClean="0">
                <a:latin typeface="Candara" pitchFamily="34" charset="0"/>
              </a:rPr>
              <a:t>, </a:t>
            </a:r>
            <a:r>
              <a:rPr lang="en-US" sz="2700" b="1" dirty="0" err="1" smtClean="0">
                <a:latin typeface="Candara" pitchFamily="34" charset="0"/>
              </a:rPr>
              <a:t>Entfremdung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der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Generationen</a:t>
            </a:r>
            <a:r>
              <a:rPr lang="en-US" sz="2700" b="1" dirty="0" smtClean="0">
                <a:latin typeface="Candara" pitchFamily="34" charset="0"/>
              </a:rPr>
              <a:t> und </a:t>
            </a:r>
            <a:r>
              <a:rPr lang="en-US" sz="2700" b="1" dirty="0" err="1" smtClean="0">
                <a:latin typeface="Candara" pitchFamily="34" charset="0"/>
              </a:rPr>
              <a:t>Selbstmord</a:t>
            </a:r>
            <a:r>
              <a:rPr lang="en-US" sz="2700" b="1" dirty="0" smtClean="0">
                <a:latin typeface="Candara" pitchFamily="34" charset="0"/>
              </a:rPr>
              <a:t>.</a:t>
            </a:r>
            <a:endParaRPr lang="en-US" sz="2700" b="1" dirty="0">
              <a:latin typeface="Candara" pitchFamily="34" charset="0"/>
            </a:endParaRPr>
          </a:p>
          <a:p>
            <a:pPr marL="568325" indent="-568325">
              <a:lnSpc>
                <a:spcPct val="80000"/>
              </a:lnSpc>
              <a:spcAft>
                <a:spcPts val="1200"/>
              </a:spcAft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2700" b="1" dirty="0" smtClean="0">
                <a:latin typeface="Candara" pitchFamily="34" charset="0"/>
              </a:rPr>
              <a:t>Um </a:t>
            </a:r>
            <a:r>
              <a:rPr lang="en-US" sz="2700" b="1" dirty="0" err="1" smtClean="0">
                <a:latin typeface="Candara" pitchFamily="34" charset="0"/>
              </a:rPr>
              <a:t>eine</a:t>
            </a:r>
            <a:r>
              <a:rPr lang="en-US" sz="2700" b="1" dirty="0" smtClean="0">
                <a:latin typeface="Candara" pitchFamily="34" charset="0"/>
              </a:rPr>
              <a:t> Welt von </a:t>
            </a:r>
            <a:r>
              <a:rPr lang="en-US" sz="2700" b="1" dirty="0" err="1" smtClean="0">
                <a:latin typeface="Candara" pitchFamily="34" charset="0"/>
              </a:rPr>
              <a:t>dauerhaften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Frieden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zu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errichten</a:t>
            </a:r>
            <a:r>
              <a:rPr lang="en-US" sz="2700" b="1" dirty="0" smtClean="0">
                <a:latin typeface="Candara" pitchFamily="34" charset="0"/>
              </a:rPr>
              <a:t>, </a:t>
            </a:r>
            <a:r>
              <a:rPr lang="en-US" sz="2700" b="1" dirty="0" err="1" smtClean="0">
                <a:latin typeface="Candara" pitchFamily="34" charset="0"/>
              </a:rPr>
              <a:t>müssen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wir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wahre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Liebe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wiederfinden</a:t>
            </a:r>
            <a:r>
              <a:rPr lang="en-US" sz="2700" b="1" dirty="0" smtClean="0">
                <a:latin typeface="Candara" pitchFamily="34" charset="0"/>
              </a:rPr>
              <a:t>, </a:t>
            </a:r>
            <a:r>
              <a:rPr lang="en-US" sz="2700" b="1" dirty="0" err="1" smtClean="0">
                <a:latin typeface="Candara" pitchFamily="34" charset="0"/>
              </a:rPr>
              <a:t>wahre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Elternschaft</a:t>
            </a:r>
            <a:r>
              <a:rPr lang="en-US" sz="2700" b="1" dirty="0" smtClean="0">
                <a:latin typeface="Candara" pitchFamily="34" charset="0"/>
              </a:rPr>
              <a:t> und </a:t>
            </a:r>
            <a:r>
              <a:rPr lang="en-US" sz="2700" b="1" dirty="0" err="1" smtClean="0">
                <a:latin typeface="Candara" pitchFamily="34" charset="0"/>
              </a:rPr>
              <a:t>wahre</a:t>
            </a:r>
            <a:r>
              <a:rPr lang="en-US" sz="2700" b="1" dirty="0" smtClean="0">
                <a:latin typeface="Candara" pitchFamily="34" charset="0"/>
              </a:rPr>
              <a:t> </a:t>
            </a:r>
            <a:r>
              <a:rPr lang="en-US" sz="2700" b="1" dirty="0" err="1" smtClean="0">
                <a:latin typeface="Candara" pitchFamily="34" charset="0"/>
              </a:rPr>
              <a:t>Familien</a:t>
            </a:r>
            <a:r>
              <a:rPr lang="en-US" sz="2700" b="1" dirty="0" smtClean="0">
                <a:latin typeface="Candara" pitchFamily="34" charset="0"/>
              </a:rPr>
              <a:t>.</a:t>
            </a:r>
            <a:endParaRPr lang="en-US" sz="2700" b="1" dirty="0">
              <a:latin typeface="Candara" pitchFamily="34" charset="0"/>
            </a:endParaRPr>
          </a:p>
          <a:p>
            <a:pPr marL="568325" indent="-568325"/>
            <a:endParaRPr lang="en-US" dirty="0"/>
          </a:p>
        </p:txBody>
      </p:sp>
      <p:pic>
        <p:nvPicPr>
          <p:cNvPr id="21509" name="Picture 5" descr="C:\Users\FFWPU\Desktop\Sle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138488" cy="381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Verantwortungslose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Sexualität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und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Zusammenbruch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   </a:t>
            </a:r>
            <a:endParaRPr lang="en-GB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9220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latin typeface="Candara" pitchFamily="34" charset="0"/>
              </a:rPr>
              <a:t>“Die </a:t>
            </a:r>
            <a:r>
              <a:rPr lang="en-US" sz="3000" b="1" dirty="0" err="1" smtClean="0">
                <a:latin typeface="Candara" pitchFamily="34" charset="0"/>
              </a:rPr>
              <a:t>Gesellschaft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nachhaltig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zerstört</a:t>
            </a:r>
            <a:r>
              <a:rPr lang="en-US" sz="3000" b="1" dirty="0" smtClean="0">
                <a:latin typeface="Candara" pitchFamily="34" charset="0"/>
              </a:rPr>
              <a:t>, </a:t>
            </a:r>
            <a:r>
              <a:rPr lang="en-US" sz="3000" b="1" dirty="0" err="1" smtClean="0">
                <a:latin typeface="Candara" pitchFamily="34" charset="0"/>
              </a:rPr>
              <a:t>wenn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ihr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einziger</a:t>
            </a:r>
            <a:r>
              <a:rPr lang="en-US" sz="3000" b="1" dirty="0" smtClean="0">
                <a:latin typeface="Candara" pitchFamily="34" charset="0"/>
              </a:rPr>
              <a:t> absoluter </a:t>
            </a:r>
            <a:r>
              <a:rPr lang="en-US" sz="3000" b="1" dirty="0" err="1" smtClean="0">
                <a:latin typeface="Candara" pitchFamily="34" charset="0"/>
              </a:rPr>
              <a:t>Baustein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zerstört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: Die </a:t>
            </a:r>
            <a:r>
              <a:rPr lang="en-US" sz="3000" b="1" dirty="0" err="1" smtClean="0">
                <a:latin typeface="Candara" pitchFamily="34" charset="0"/>
              </a:rPr>
              <a:t>Familie</a:t>
            </a:r>
            <a:r>
              <a:rPr lang="en-US" sz="3000" b="1" dirty="0" smtClean="0">
                <a:latin typeface="Candara" pitchFamily="34" charset="0"/>
              </a:rPr>
              <a:t> – die </a:t>
            </a:r>
            <a:r>
              <a:rPr lang="en-US" sz="3000" b="1" dirty="0" err="1" smtClean="0">
                <a:latin typeface="Candara" pitchFamily="34" charset="0"/>
              </a:rPr>
              <a:t>einzige</a:t>
            </a:r>
            <a:r>
              <a:rPr lang="en-US" sz="3000" b="1" dirty="0" smtClean="0">
                <a:latin typeface="Candara" pitchFamily="34" charset="0"/>
              </a:rPr>
              <a:t> Institution in </a:t>
            </a:r>
            <a:r>
              <a:rPr lang="en-US" sz="3000" b="1" dirty="0" err="1" smtClean="0">
                <a:latin typeface="Candara" pitchFamily="34" charset="0"/>
              </a:rPr>
              <a:t>der</a:t>
            </a:r>
            <a:r>
              <a:rPr lang="en-US" sz="3000" b="1" dirty="0" smtClean="0">
                <a:latin typeface="Candara" pitchFamily="34" charset="0"/>
              </a:rPr>
              <a:t> die </a:t>
            </a:r>
            <a:r>
              <a:rPr lang="en-US" sz="3000" b="1" dirty="0" err="1" smtClean="0">
                <a:latin typeface="Candara" pitchFamily="34" charset="0"/>
              </a:rPr>
              <a:t>meisten</a:t>
            </a:r>
            <a:r>
              <a:rPr lang="en-US" sz="3000" b="1" dirty="0" smtClean="0">
                <a:latin typeface="Candara" pitchFamily="34" charset="0"/>
              </a:rPr>
              <a:t> von </a:t>
            </a:r>
            <a:r>
              <a:rPr lang="en-US" sz="3000" b="1" dirty="0" err="1" smtClean="0">
                <a:latin typeface="Candara" pitchFamily="34" charset="0"/>
              </a:rPr>
              <a:t>uns</a:t>
            </a:r>
            <a:r>
              <a:rPr lang="en-US" sz="3000" b="1" dirty="0" smtClean="0">
                <a:latin typeface="Candara" pitchFamily="34" charset="0"/>
              </a:rPr>
              <a:t> des </a:t>
            </a:r>
            <a:r>
              <a:rPr lang="en-US" sz="3000" b="1" dirty="0" err="1" smtClean="0">
                <a:latin typeface="Candara" pitchFamily="34" charset="0"/>
              </a:rPr>
              <a:t>Lebens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wichtigste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Lehre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lernen</a:t>
            </a:r>
            <a:r>
              <a:rPr lang="en-US" sz="3000" b="1" dirty="0" smtClean="0">
                <a:latin typeface="Candara" pitchFamily="34" charset="0"/>
              </a:rPr>
              <a:t>, </a:t>
            </a:r>
            <a:r>
              <a:rPr lang="en-US" sz="3000" b="1" dirty="0" err="1" smtClean="0">
                <a:latin typeface="Candara" pitchFamily="34" charset="0"/>
              </a:rPr>
              <a:t>nämlich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selbstlose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Liebe</a:t>
            </a:r>
            <a:r>
              <a:rPr lang="en-US" sz="3000" b="1" dirty="0" smtClean="0">
                <a:latin typeface="Candara" pitchFamily="34" charset="0"/>
              </a:rPr>
              <a:t>… Die </a:t>
            </a:r>
            <a:r>
              <a:rPr lang="en-US" sz="3000" b="1" dirty="0" err="1" smtClean="0">
                <a:latin typeface="Candara" pitchFamily="34" charset="0"/>
              </a:rPr>
              <a:t>Familie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zerstört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wenn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ihr</a:t>
            </a:r>
            <a:r>
              <a:rPr lang="en-US" sz="3000" b="1" dirty="0" smtClean="0">
                <a:latin typeface="Candara" pitchFamily="34" charset="0"/>
              </a:rPr>
              <a:t> Fundament </a:t>
            </a:r>
            <a:r>
              <a:rPr lang="en-US" sz="3000" b="1" dirty="0" err="1" smtClean="0">
                <a:latin typeface="Candara" pitchFamily="34" charset="0"/>
              </a:rPr>
              <a:t>zerstört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 – </a:t>
            </a:r>
            <a:r>
              <a:rPr lang="en-US" sz="3000" b="1" dirty="0" err="1" smtClean="0">
                <a:latin typeface="Candara" pitchFamily="34" charset="0"/>
              </a:rPr>
              <a:t>dauerhafte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Heirat</a:t>
            </a:r>
            <a:r>
              <a:rPr lang="en-US" sz="3000" b="1" dirty="0" smtClean="0">
                <a:latin typeface="Candara" pitchFamily="34" charset="0"/>
              </a:rPr>
              <a:t>… Die </a:t>
            </a:r>
            <a:r>
              <a:rPr lang="en-US" sz="3000" b="1" dirty="0" err="1" smtClean="0">
                <a:latin typeface="Candara" pitchFamily="34" charset="0"/>
              </a:rPr>
              <a:t>Heirat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zerstört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indem</a:t>
            </a:r>
            <a:r>
              <a:rPr lang="en-US" sz="3000" b="1" dirty="0" smtClean="0">
                <a:latin typeface="Candara" pitchFamily="34" charset="0"/>
              </a:rPr>
              <a:t> das </a:t>
            </a:r>
            <a:r>
              <a:rPr lang="en-US" sz="3000" b="1" dirty="0" err="1" smtClean="0">
                <a:latin typeface="Candara" pitchFamily="34" charset="0"/>
              </a:rPr>
              <a:t>aufgelöst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wird</a:t>
            </a:r>
            <a:r>
              <a:rPr lang="en-US" sz="3000" b="1" dirty="0" smtClean="0">
                <a:latin typeface="Candara" pitchFamily="34" charset="0"/>
              </a:rPr>
              <a:t>, was </a:t>
            </a:r>
            <a:r>
              <a:rPr lang="en-US" sz="3000" b="1" dirty="0" err="1" smtClean="0">
                <a:latin typeface="Candara" pitchFamily="34" charset="0"/>
              </a:rPr>
              <a:t>sie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ausmacht</a:t>
            </a:r>
            <a:r>
              <a:rPr lang="en-US" sz="3000" b="1" dirty="0" smtClean="0">
                <a:latin typeface="Candara" pitchFamily="34" charset="0"/>
              </a:rPr>
              <a:t> – </a:t>
            </a:r>
            <a:r>
              <a:rPr lang="en-US" sz="3000" b="1" dirty="0" err="1" smtClean="0">
                <a:latin typeface="Candara" pitchFamily="34" charset="0"/>
              </a:rPr>
              <a:t>sexuelle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Reinheit</a:t>
            </a:r>
            <a:r>
              <a:rPr lang="en-US" sz="3000" b="1" dirty="0" smtClean="0">
                <a:latin typeface="Candara" pitchFamily="34" charset="0"/>
              </a:rPr>
              <a:t>.  </a:t>
            </a:r>
            <a:br>
              <a:rPr lang="en-US" sz="3000" b="1" dirty="0" smtClean="0">
                <a:latin typeface="Candara" pitchFamily="34" charset="0"/>
              </a:rPr>
            </a:br>
            <a:r>
              <a:rPr lang="en-US" sz="3000" b="1" dirty="0" err="1" smtClean="0">
                <a:latin typeface="Candara" pitchFamily="34" charset="0"/>
              </a:rPr>
              <a:t>Diese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Reinheit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wurde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durch</a:t>
            </a:r>
            <a:r>
              <a:rPr lang="en-US" sz="3000" b="1" dirty="0" smtClean="0">
                <a:latin typeface="Candara" pitchFamily="34" charset="0"/>
              </a:rPr>
              <a:t> die </a:t>
            </a:r>
            <a:r>
              <a:rPr lang="en-US" sz="3000" b="1" dirty="0" err="1" smtClean="0">
                <a:latin typeface="Candara" pitchFamily="34" charset="0"/>
              </a:rPr>
              <a:t>Sexuelle</a:t>
            </a:r>
            <a:r>
              <a:rPr lang="en-US" sz="3000" b="1" dirty="0" smtClean="0">
                <a:latin typeface="Candara" pitchFamily="34" charset="0"/>
              </a:rPr>
              <a:t> Revolution </a:t>
            </a:r>
            <a:r>
              <a:rPr lang="en-US" sz="3000" b="1" dirty="0" err="1" smtClean="0">
                <a:latin typeface="Candara" pitchFamily="34" charset="0"/>
              </a:rPr>
              <a:t>zunichte</a:t>
            </a:r>
            <a:r>
              <a:rPr lang="en-US" sz="3000" b="1" dirty="0" smtClean="0">
                <a:latin typeface="Candara" pitchFamily="34" charset="0"/>
              </a:rPr>
              <a:t> </a:t>
            </a:r>
            <a:r>
              <a:rPr lang="en-US" sz="3000" b="1" dirty="0" err="1" smtClean="0">
                <a:latin typeface="Candara" pitchFamily="34" charset="0"/>
              </a:rPr>
              <a:t>gemacht</a:t>
            </a:r>
            <a:r>
              <a:rPr lang="en-US" sz="3000" b="1" dirty="0" smtClean="0">
                <a:latin typeface="Candara" pitchFamily="34" charset="0"/>
              </a:rPr>
              <a:t>.”</a:t>
            </a:r>
            <a:endParaRPr lang="en-US" sz="3000" b="1" dirty="0">
              <a:latin typeface="Candara" pitchFamily="34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77850" y="5748338"/>
            <a:ext cx="87503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 dirty="0">
                <a:solidFill>
                  <a:schemeClr val="accent1"/>
                </a:solidFill>
                <a:latin typeface="+mj-lt"/>
                <a:cs typeface="+mn-cs"/>
              </a:rPr>
              <a:t>Peter </a:t>
            </a:r>
            <a:r>
              <a:rPr lang="en-US" i="1" dirty="0" err="1">
                <a:solidFill>
                  <a:schemeClr val="accent1"/>
                </a:solidFill>
                <a:latin typeface="+mj-lt"/>
                <a:cs typeface="+mn-cs"/>
              </a:rPr>
              <a:t>Kreeft</a:t>
            </a:r>
            <a:endParaRPr lang="en-US" i="1" dirty="0">
              <a:solidFill>
                <a:schemeClr val="accent1"/>
              </a:solidFill>
              <a:latin typeface="+mj-lt"/>
              <a:cs typeface="+mn-cs"/>
            </a:endParaRPr>
          </a:p>
          <a:p>
            <a:pPr algn="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i="1" dirty="0">
                <a:solidFill>
                  <a:schemeClr val="accent1"/>
                </a:solidFill>
                <a:latin typeface="+mj-lt"/>
                <a:cs typeface="+mn-cs"/>
              </a:rPr>
              <a:t>Ecumenical Jihad: Ecumenism and the Culture War</a:t>
            </a: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Auswirkung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sexuellen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Revolution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utoUpdateAnimBg="0"/>
      <p:bldP spid="2078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762000" y="2133600"/>
            <a:ext cx="8420100" cy="933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Die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Notwendigkeit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zur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Erneuerung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der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Familie</a:t>
            </a:r>
            <a:endParaRPr lang="en-GB" sz="5800" b="1" dirty="0">
              <a:ln w="9525">
                <a:noFill/>
              </a:ln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381000" y="1600200"/>
            <a:ext cx="8915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3000" b="1" dirty="0" smtClean="0">
                <a:latin typeface="+mj-lt"/>
              </a:rPr>
              <a:t>Um die </a:t>
            </a:r>
            <a:r>
              <a:rPr lang="en-US" sz="3000" b="1" dirty="0" err="1" smtClean="0">
                <a:latin typeface="+mj-lt"/>
              </a:rPr>
              <a:t>vielfältigen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Probleme</a:t>
            </a:r>
            <a:r>
              <a:rPr lang="en-US" sz="3000" b="1" dirty="0" smtClean="0">
                <a:latin typeface="+mj-lt"/>
              </a:rPr>
              <a:t> an </a:t>
            </a:r>
            <a:r>
              <a:rPr lang="en-US" sz="3000" b="1" dirty="0" err="1" smtClean="0">
                <a:latin typeface="+mj-lt"/>
              </a:rPr>
              <a:t>der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Wurzel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zu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lösen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müssen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wir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eine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neue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Sichtweise</a:t>
            </a:r>
            <a:r>
              <a:rPr lang="en-US" sz="3000" b="1" dirty="0" smtClean="0">
                <a:latin typeface="+mj-lt"/>
              </a:rPr>
              <a:t> auf die </a:t>
            </a:r>
            <a:r>
              <a:rPr lang="en-US" sz="3000" b="1" dirty="0" err="1" smtClean="0">
                <a:latin typeface="+mj-lt"/>
              </a:rPr>
              <a:t>Familie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einnehmen</a:t>
            </a:r>
            <a:r>
              <a:rPr lang="en-US" sz="3000" b="1" dirty="0" smtClean="0">
                <a:latin typeface="+mj-lt"/>
              </a:rPr>
              <a:t> und </a:t>
            </a:r>
            <a:r>
              <a:rPr lang="en-US" sz="3000" b="1" dirty="0" err="1" smtClean="0">
                <a:latin typeface="+mj-lt"/>
              </a:rPr>
              <a:t>sie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stärken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damit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unsere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wichtigste</a:t>
            </a:r>
            <a:r>
              <a:rPr lang="en-US" sz="3000" b="1" dirty="0" smtClean="0">
                <a:latin typeface="+mj-lt"/>
              </a:rPr>
              <a:t> Institution den </a:t>
            </a:r>
            <a:r>
              <a:rPr lang="en-US" sz="3000" b="1" dirty="0" err="1" smtClean="0">
                <a:latin typeface="+mj-lt"/>
              </a:rPr>
              <a:t>wachsenden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Freiheiten</a:t>
            </a:r>
            <a:r>
              <a:rPr lang="en-US" sz="3000" b="1" dirty="0" smtClean="0">
                <a:latin typeface="+mj-lt"/>
              </a:rPr>
              <a:t> und </a:t>
            </a:r>
            <a:r>
              <a:rPr lang="en-US" sz="3000" b="1" dirty="0" err="1" smtClean="0">
                <a:latin typeface="+mj-lt"/>
              </a:rPr>
              <a:t>Einflüssen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der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modernen</a:t>
            </a:r>
            <a:r>
              <a:rPr lang="en-US" sz="3000" b="1" dirty="0" smtClean="0">
                <a:latin typeface="+mj-lt"/>
              </a:rPr>
              <a:t> Welt </a:t>
            </a:r>
            <a:r>
              <a:rPr lang="en-US" sz="3000" b="1" dirty="0" err="1" smtClean="0">
                <a:latin typeface="+mj-lt"/>
              </a:rPr>
              <a:t>gewachsen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ist</a:t>
            </a:r>
            <a:r>
              <a:rPr lang="en-US" sz="3000" b="1" dirty="0" smtClean="0">
                <a:latin typeface="+mj-lt"/>
              </a:rPr>
              <a:t>.</a:t>
            </a:r>
            <a:endParaRPr lang="en-US" sz="30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3000" b="1" dirty="0" smtClean="0">
                <a:latin typeface="+mj-lt"/>
              </a:rPr>
              <a:t>Um </a:t>
            </a:r>
            <a:r>
              <a:rPr lang="en-US" sz="3000" b="1" dirty="0" err="1" smtClean="0">
                <a:latin typeface="+mj-lt"/>
              </a:rPr>
              <a:t>hier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Erfolg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zu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haben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bedarf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es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der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aktiven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Mitarbeit</a:t>
            </a:r>
            <a:r>
              <a:rPr lang="en-US" sz="3000" b="1" dirty="0" smtClean="0">
                <a:latin typeface="+mj-lt"/>
              </a:rPr>
              <a:t> von </a:t>
            </a:r>
            <a:r>
              <a:rPr lang="en-US" sz="3000" b="1" dirty="0" err="1" smtClean="0">
                <a:latin typeface="+mj-lt"/>
              </a:rPr>
              <a:t>Familien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Bildungseinrichtungen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Regierungen</a:t>
            </a:r>
            <a:r>
              <a:rPr lang="en-US" sz="3000" b="1" dirty="0" smtClean="0">
                <a:latin typeface="+mj-lt"/>
              </a:rPr>
              <a:t>, </a:t>
            </a:r>
            <a:r>
              <a:rPr lang="en-US" sz="3000" b="1" dirty="0" err="1" smtClean="0">
                <a:latin typeface="+mj-lt"/>
              </a:rPr>
              <a:t>religiöser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Gruppen</a:t>
            </a:r>
            <a:r>
              <a:rPr lang="en-US" sz="3000" b="1" dirty="0" smtClean="0">
                <a:latin typeface="+mj-lt"/>
              </a:rPr>
              <a:t> und den </a:t>
            </a:r>
            <a:r>
              <a:rPr lang="en-US" sz="3000" b="1" dirty="0" err="1" smtClean="0">
                <a:latin typeface="+mj-lt"/>
              </a:rPr>
              <a:t>Medien</a:t>
            </a:r>
            <a:r>
              <a:rPr lang="en-US" sz="3000" b="1" dirty="0" smtClean="0">
                <a:latin typeface="+mj-lt"/>
              </a:rPr>
              <a:t>.</a:t>
            </a:r>
            <a:endParaRPr lang="en-US" sz="3000" b="1" dirty="0">
              <a:latin typeface="+mj-lt"/>
            </a:endParaRPr>
          </a:p>
          <a:p>
            <a:pPr marL="568325" indent="-568325">
              <a:defRPr/>
            </a:pPr>
            <a:endParaRPr lang="en-US" sz="3000" dirty="0"/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Notwendigkeit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Erneuerung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09600" y="1219200"/>
            <a:ext cx="8661400" cy="57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+mj-lt"/>
              </a:rPr>
              <a:t>Die </a:t>
            </a:r>
            <a:r>
              <a:rPr lang="en-US" sz="2800" b="1" dirty="0" err="1" smtClean="0">
                <a:latin typeface="+mj-lt"/>
              </a:rPr>
              <a:t>Errichtung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einer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gesunden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Familie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beginnt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zu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Hause</a:t>
            </a:r>
            <a:r>
              <a:rPr lang="en-US" sz="2800" b="1" dirty="0" smtClean="0">
                <a:latin typeface="+mj-lt"/>
              </a:rPr>
              <a:t> - </a:t>
            </a:r>
            <a:r>
              <a:rPr lang="en-US" sz="2800" b="1" dirty="0" err="1" smtClean="0">
                <a:latin typeface="+mj-lt"/>
              </a:rPr>
              <a:t>dort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wo</a:t>
            </a:r>
            <a:r>
              <a:rPr lang="en-US" sz="2800" b="1" dirty="0" smtClean="0">
                <a:latin typeface="+mj-lt"/>
              </a:rPr>
              <a:t> Kinder die </a:t>
            </a:r>
            <a:r>
              <a:rPr lang="en-US" sz="2800" b="1" dirty="0" err="1" smtClean="0">
                <a:latin typeface="+mj-lt"/>
              </a:rPr>
              <a:t>Beziehung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ihrer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Eltern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beobachten</a:t>
            </a:r>
            <a:r>
              <a:rPr lang="en-US" sz="2800" b="1" dirty="0" smtClean="0">
                <a:latin typeface="+mj-lt"/>
              </a:rPr>
              <a:t>. Die </a:t>
            </a:r>
            <a:r>
              <a:rPr lang="en-US" sz="2800" b="1" dirty="0" err="1" smtClean="0">
                <a:latin typeface="+mj-lt"/>
              </a:rPr>
              <a:t>Familie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ist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für</a:t>
            </a:r>
            <a:r>
              <a:rPr lang="en-US" sz="2800" b="1" dirty="0" smtClean="0">
                <a:latin typeface="+mj-lt"/>
              </a:rPr>
              <a:t> Kinder </a:t>
            </a:r>
            <a:r>
              <a:rPr lang="en-US" sz="2800" b="1" dirty="0" err="1" smtClean="0">
                <a:latin typeface="+mj-lt"/>
              </a:rPr>
              <a:t>der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primäre</a:t>
            </a:r>
            <a:r>
              <a:rPr lang="en-US" sz="2800" b="1" dirty="0" smtClean="0">
                <a:latin typeface="+mj-lt"/>
              </a:rPr>
              <a:t> Ort, um </a:t>
            </a:r>
            <a:r>
              <a:rPr lang="en-US" sz="2800" b="1" dirty="0" err="1" smtClean="0">
                <a:latin typeface="+mj-lt"/>
              </a:rPr>
              <a:t>etwas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über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Liebe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zu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lernen</a:t>
            </a:r>
            <a:r>
              <a:rPr lang="en-US" sz="2800" b="1" dirty="0" smtClean="0">
                <a:latin typeface="+mj-lt"/>
              </a:rPr>
              <a:t>.</a:t>
            </a:r>
            <a:endParaRPr lang="en-US" sz="28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+mj-lt"/>
              </a:rPr>
              <a:t>Teenager </a:t>
            </a:r>
            <a:r>
              <a:rPr lang="en-US" sz="2800" b="1" dirty="0" err="1" smtClean="0">
                <a:latin typeface="+mj-lt"/>
              </a:rPr>
              <a:t>verbringen</a:t>
            </a:r>
            <a:r>
              <a:rPr lang="en-US" sz="2800" b="1" dirty="0" smtClean="0">
                <a:latin typeface="+mj-lt"/>
              </a:rPr>
              <a:t> die </a:t>
            </a:r>
            <a:r>
              <a:rPr lang="en-US" sz="2800" b="1" dirty="0" err="1" smtClean="0">
                <a:latin typeface="+mj-lt"/>
              </a:rPr>
              <a:t>meiste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Zeit</a:t>
            </a:r>
            <a:r>
              <a:rPr lang="en-US" sz="2800" b="1" dirty="0" smtClean="0">
                <a:latin typeface="+mj-lt"/>
              </a:rPr>
              <a:t> des </a:t>
            </a:r>
            <a:r>
              <a:rPr lang="en-US" sz="2800" b="1" dirty="0" err="1" smtClean="0">
                <a:latin typeface="+mj-lt"/>
              </a:rPr>
              <a:t>Tages</a:t>
            </a:r>
            <a:r>
              <a:rPr lang="en-US" sz="2800" b="1" dirty="0" smtClean="0">
                <a:latin typeface="+mj-lt"/>
              </a:rPr>
              <a:t> in </a:t>
            </a:r>
            <a:r>
              <a:rPr lang="en-US" sz="2800" b="1" dirty="0" err="1" smtClean="0">
                <a:latin typeface="+mj-lt"/>
              </a:rPr>
              <a:t>der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Schule</a:t>
            </a:r>
            <a:r>
              <a:rPr lang="en-US" sz="2800" b="1" dirty="0" smtClean="0">
                <a:latin typeface="+mj-lt"/>
              </a:rPr>
              <a:t>. </a:t>
            </a:r>
            <a:r>
              <a:rPr lang="en-US" sz="2800" b="1" dirty="0" err="1" smtClean="0">
                <a:latin typeface="+mj-lt"/>
              </a:rPr>
              <a:t>Ein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Staat</a:t>
            </a:r>
            <a:r>
              <a:rPr lang="en-US" sz="2800" b="1" dirty="0" smtClean="0">
                <a:latin typeface="+mj-lt"/>
              </a:rPr>
              <a:t> tut gut </a:t>
            </a:r>
            <a:r>
              <a:rPr lang="en-US" sz="2800" b="1" dirty="0" err="1" smtClean="0">
                <a:latin typeface="+mj-lt"/>
              </a:rPr>
              <a:t>daran</a:t>
            </a:r>
            <a:r>
              <a:rPr lang="en-US" sz="2800" b="1" dirty="0" smtClean="0">
                <a:latin typeface="+mj-lt"/>
              </a:rPr>
              <a:t>, </a:t>
            </a:r>
            <a:r>
              <a:rPr lang="en-US" sz="2800" b="1" dirty="0" err="1" smtClean="0">
                <a:latin typeface="+mj-lt"/>
              </a:rPr>
              <a:t>einen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Teil</a:t>
            </a:r>
            <a:r>
              <a:rPr lang="en-US" sz="2800" b="1" dirty="0" smtClean="0">
                <a:latin typeface="+mj-lt"/>
              </a:rPr>
              <a:t> des </a:t>
            </a:r>
            <a:r>
              <a:rPr lang="en-US" sz="2800" b="1" dirty="0" err="1" smtClean="0">
                <a:latin typeface="+mj-lt"/>
              </a:rPr>
              <a:t>Unterrichts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für</a:t>
            </a:r>
            <a:r>
              <a:rPr lang="en-US" sz="2800" b="1" dirty="0" smtClean="0">
                <a:latin typeface="+mj-lt"/>
              </a:rPr>
              <a:t> die </a:t>
            </a:r>
            <a:r>
              <a:rPr lang="en-US" sz="2800" b="1" dirty="0" err="1" smtClean="0">
                <a:latin typeface="+mj-lt"/>
              </a:rPr>
              <a:t>Vermittlung</a:t>
            </a:r>
            <a:r>
              <a:rPr lang="en-US" sz="2800" b="1" dirty="0" smtClean="0">
                <a:latin typeface="+mj-lt"/>
              </a:rPr>
              <a:t> von </a:t>
            </a:r>
            <a:r>
              <a:rPr lang="en-US" sz="2800" b="1" dirty="0" err="1" smtClean="0">
                <a:latin typeface="+mj-lt"/>
              </a:rPr>
              <a:t>Familienwerten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zu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verwenden</a:t>
            </a:r>
            <a:r>
              <a:rPr lang="en-US" sz="2800" b="1" dirty="0" smtClean="0">
                <a:latin typeface="+mj-lt"/>
              </a:rPr>
              <a:t>. </a:t>
            </a:r>
            <a:endParaRPr lang="en-US" sz="28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2800" b="1" dirty="0" err="1" smtClean="0">
                <a:latin typeface="+mj-lt"/>
              </a:rPr>
              <a:t>Sozialpolitik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sollte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daran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gemessen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werden</a:t>
            </a:r>
            <a:r>
              <a:rPr lang="en-US" sz="2800" b="1" dirty="0" smtClean="0">
                <a:latin typeface="+mj-lt"/>
              </a:rPr>
              <a:t>, ob </a:t>
            </a:r>
            <a:r>
              <a:rPr lang="en-US" sz="2800" b="1" dirty="0" err="1" smtClean="0">
                <a:latin typeface="+mj-lt"/>
              </a:rPr>
              <a:t>sie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gesunde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Familien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stärkt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oder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schwächt</a:t>
            </a:r>
            <a:r>
              <a:rPr lang="en-US" sz="2800" b="1" dirty="0" smtClean="0">
                <a:latin typeface="+mj-lt"/>
              </a:rPr>
              <a:t>. </a:t>
            </a:r>
          </a:p>
          <a:p>
            <a:pPr marL="568325" indent="-568325">
              <a:lnSpc>
                <a:spcPct val="80000"/>
              </a:lnSpc>
              <a:spcAft>
                <a:spcPts val="18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+mj-lt"/>
              </a:rPr>
              <a:t>Die </a:t>
            </a:r>
            <a:r>
              <a:rPr lang="en-US" sz="2800" b="1" dirty="0" err="1" smtClean="0">
                <a:latin typeface="+mj-lt"/>
              </a:rPr>
              <a:t>Massenmedien</a:t>
            </a:r>
            <a:r>
              <a:rPr lang="en-US" sz="2800" b="1" dirty="0" smtClean="0">
                <a:latin typeface="+mj-lt"/>
              </a:rPr>
              <a:t> und die </a:t>
            </a:r>
            <a:r>
              <a:rPr lang="en-US" sz="2800" b="1" dirty="0" err="1" smtClean="0">
                <a:latin typeface="+mj-lt"/>
              </a:rPr>
              <a:t>Unterhaltungsindustrie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können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eine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wichtige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Rolle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bei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Förderung</a:t>
            </a:r>
            <a:r>
              <a:rPr lang="en-US" sz="2800" b="1" dirty="0" smtClean="0">
                <a:latin typeface="+mj-lt"/>
              </a:rPr>
              <a:t> von </a:t>
            </a:r>
            <a:r>
              <a:rPr lang="en-US" sz="2800" b="1" dirty="0" err="1" smtClean="0">
                <a:latin typeface="+mj-lt"/>
              </a:rPr>
              <a:t>gesunden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Familien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einnehmen</a:t>
            </a:r>
            <a:r>
              <a:rPr lang="en-US" sz="2800" b="1" dirty="0" smtClean="0">
                <a:latin typeface="+mj-lt"/>
              </a:rPr>
              <a:t>.</a:t>
            </a:r>
            <a:endParaRPr lang="en-US" sz="2800" b="1" dirty="0">
              <a:latin typeface="+mj-lt"/>
            </a:endParaRPr>
          </a:p>
          <a:p>
            <a:pPr marL="568325" indent="-568325">
              <a:defRPr/>
            </a:pPr>
            <a:endParaRPr lang="en-US" dirty="0"/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Notwendigkeit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Erneuerung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0" y="914400"/>
            <a:ext cx="9906000" cy="2000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Die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Weltfriedenssegnung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Die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Bedeutung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von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Ehe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und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Familie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für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den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Weltfrieden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im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 21. </a:t>
            </a:r>
            <a:r>
              <a:rPr lang="en-GB" sz="4000" dirty="0" err="1" smtClean="0">
                <a:solidFill>
                  <a:schemeClr val="accent5">
                    <a:lumMod val="50000"/>
                  </a:schemeClr>
                </a:solidFill>
              </a:rPr>
              <a:t>Jahrhundert</a:t>
            </a:r>
            <a:endParaRPr lang="en-GB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5722938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en-US" altLang="ko-KR" sz="2800" b="1" dirty="0" err="1" smtClean="0">
                <a:latin typeface="+mj-lt"/>
              </a:rPr>
              <a:t>Vor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der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Ehe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sollte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der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Lebensfokus</a:t>
            </a:r>
            <a:r>
              <a:rPr lang="en-US" altLang="ko-KR" sz="2800" b="1" dirty="0" smtClean="0">
                <a:latin typeface="+mj-lt"/>
              </a:rPr>
              <a:t> auf </a:t>
            </a:r>
            <a:r>
              <a:rPr lang="en-US" altLang="ko-KR" sz="2800" b="1" dirty="0" err="1" smtClean="0">
                <a:latin typeface="+mj-lt"/>
              </a:rPr>
              <a:t>der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Entwicklung</a:t>
            </a:r>
            <a:r>
              <a:rPr lang="en-US" altLang="ko-KR" sz="2800" b="1" dirty="0" smtClean="0">
                <a:latin typeface="+mj-lt"/>
              </a:rPr>
              <a:t> von </a:t>
            </a:r>
            <a:r>
              <a:rPr lang="en-US" altLang="ko-KR" sz="2800" b="1" dirty="0" err="1" smtClean="0">
                <a:latin typeface="+mj-lt"/>
              </a:rPr>
              <a:t>Charakter</a:t>
            </a:r>
            <a:r>
              <a:rPr lang="en-US" altLang="ko-KR" sz="2800" b="1" dirty="0" smtClean="0">
                <a:latin typeface="+mj-lt"/>
              </a:rPr>
              <a:t>, </a:t>
            </a:r>
            <a:r>
              <a:rPr lang="en-US" altLang="ko-KR" sz="2800" b="1" dirty="0" err="1" smtClean="0">
                <a:latin typeface="+mj-lt"/>
              </a:rPr>
              <a:t>Talenten</a:t>
            </a:r>
            <a:r>
              <a:rPr lang="en-US" altLang="ko-KR" sz="2800" b="1" dirty="0" smtClean="0">
                <a:latin typeface="+mj-lt"/>
              </a:rPr>
              <a:t>, </a:t>
            </a:r>
            <a:r>
              <a:rPr lang="en-US" altLang="ko-KR" sz="2800" b="1" dirty="0" err="1" smtClean="0">
                <a:latin typeface="+mj-lt"/>
              </a:rPr>
              <a:t>Fähigkeiten</a:t>
            </a:r>
            <a:r>
              <a:rPr lang="en-US" altLang="ko-KR" sz="2800" b="1" dirty="0" smtClean="0">
                <a:latin typeface="+mj-lt"/>
              </a:rPr>
              <a:t> und </a:t>
            </a:r>
            <a:r>
              <a:rPr lang="en-US" altLang="ko-KR" sz="2800" b="1" dirty="0" err="1" smtClean="0">
                <a:latin typeface="+mj-lt"/>
              </a:rPr>
              <a:t>Fertigkeiten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liegen</a:t>
            </a:r>
            <a:r>
              <a:rPr lang="en-US" altLang="ko-KR" sz="2800" b="1" dirty="0" smtClean="0">
                <a:latin typeface="+mj-lt"/>
              </a:rPr>
              <a:t>, um </a:t>
            </a:r>
            <a:r>
              <a:rPr lang="en-US" altLang="ko-KR" sz="2800" b="1" dirty="0" err="1" smtClean="0">
                <a:latin typeface="+mj-lt"/>
              </a:rPr>
              <a:t>ein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guter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Bürger</a:t>
            </a:r>
            <a:r>
              <a:rPr lang="en-US" altLang="ko-KR" sz="2800" b="1" dirty="0" smtClean="0">
                <a:latin typeface="+mj-lt"/>
              </a:rPr>
              <a:t>, </a:t>
            </a:r>
            <a:r>
              <a:rPr lang="en-US" altLang="ko-KR" sz="2800" b="1" dirty="0" err="1" smtClean="0">
                <a:latin typeface="+mj-lt"/>
              </a:rPr>
              <a:t>Ehemann</a:t>
            </a:r>
            <a:r>
              <a:rPr lang="en-US" altLang="ko-KR" sz="2800" b="1" dirty="0" smtClean="0">
                <a:latin typeface="+mj-lt"/>
              </a:rPr>
              <a:t> und </a:t>
            </a:r>
            <a:r>
              <a:rPr lang="en-US" altLang="ko-KR" sz="2800" b="1" dirty="0" err="1" smtClean="0">
                <a:latin typeface="+mj-lt"/>
              </a:rPr>
              <a:t>Vater</a:t>
            </a:r>
            <a:r>
              <a:rPr lang="en-US" altLang="ko-KR" sz="2800" b="1" dirty="0" smtClean="0">
                <a:latin typeface="+mj-lt"/>
              </a:rPr>
              <a:t> – </a:t>
            </a:r>
            <a:r>
              <a:rPr lang="en-US" altLang="ko-KR" sz="2800" b="1" dirty="0" err="1" smtClean="0">
                <a:latin typeface="+mj-lt"/>
              </a:rPr>
              <a:t>oder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Ehefrau</a:t>
            </a:r>
            <a:r>
              <a:rPr lang="en-US" altLang="ko-KR" sz="2800" b="1" dirty="0" smtClean="0">
                <a:latin typeface="+mj-lt"/>
              </a:rPr>
              <a:t> und   Mutter </a:t>
            </a:r>
            <a:r>
              <a:rPr lang="en-US" altLang="ko-KR" sz="2800" b="1" dirty="0" err="1" smtClean="0">
                <a:latin typeface="+mj-lt"/>
              </a:rPr>
              <a:t>werden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zu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können</a:t>
            </a:r>
            <a:r>
              <a:rPr lang="en-US" altLang="ko-KR" sz="2800" b="1" dirty="0" smtClean="0">
                <a:latin typeface="+mj-lt"/>
              </a:rPr>
              <a:t>.</a:t>
            </a:r>
            <a:endParaRPr lang="ko-KR" altLang="en-US" sz="28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66CCFF"/>
              </a:buClr>
              <a:buFont typeface="Wingdings" pitchFamily="2" charset="2"/>
              <a:buNone/>
              <a:defRPr/>
            </a:pPr>
            <a:endParaRPr lang="ko-KR" altLang="en-US" sz="28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altLang="ko-KR" sz="2800" b="1" dirty="0" err="1" smtClean="0">
                <a:latin typeface="+mj-lt"/>
              </a:rPr>
              <a:t>Vorehelicher</a:t>
            </a:r>
            <a:r>
              <a:rPr lang="en-US" altLang="ko-KR" sz="2800" b="1" dirty="0" smtClean="0">
                <a:latin typeface="+mj-lt"/>
              </a:rPr>
              <a:t> Sex </a:t>
            </a:r>
            <a:r>
              <a:rPr lang="en-US" altLang="ko-KR" sz="2800" b="1" dirty="0" err="1" smtClean="0">
                <a:latin typeface="+mj-lt"/>
              </a:rPr>
              <a:t>wirkt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sich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nachteilig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aus</a:t>
            </a:r>
            <a:r>
              <a:rPr lang="en-US" altLang="ko-KR" sz="2800" b="1" dirty="0" smtClean="0">
                <a:latin typeface="+mj-lt"/>
              </a:rPr>
              <a:t>, auf </a:t>
            </a:r>
            <a:r>
              <a:rPr lang="en-US" altLang="ko-KR" sz="2800" b="1" dirty="0" err="1" smtClean="0">
                <a:latin typeface="+mj-lt"/>
              </a:rPr>
              <a:t>unsere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Charakterentwicklung</a:t>
            </a:r>
            <a:r>
              <a:rPr lang="en-US" altLang="ko-KR" sz="2800" b="1" dirty="0" smtClean="0">
                <a:latin typeface="+mj-lt"/>
              </a:rPr>
              <a:t> und die </a:t>
            </a:r>
            <a:r>
              <a:rPr lang="en-US" altLang="ko-KR" sz="2800" b="1" dirty="0" err="1" smtClean="0">
                <a:latin typeface="+mj-lt"/>
              </a:rPr>
              <a:t>Fähigkeit</a:t>
            </a:r>
            <a:r>
              <a:rPr lang="en-US" altLang="ko-KR" sz="2800" b="1" dirty="0" smtClean="0">
                <a:latin typeface="+mj-lt"/>
              </a:rPr>
              <a:t>, </a:t>
            </a:r>
            <a:r>
              <a:rPr lang="en-US" altLang="ko-KR" sz="2800" b="1" dirty="0" err="1" smtClean="0">
                <a:latin typeface="+mj-lt"/>
              </a:rPr>
              <a:t>eine</a:t>
            </a:r>
            <a:r>
              <a:rPr lang="en-US" altLang="ko-KR" sz="2800" b="1" dirty="0" smtClean="0">
                <a:latin typeface="+mj-lt"/>
              </a:rPr>
              <a:t> stabile </a:t>
            </a:r>
            <a:r>
              <a:rPr lang="en-US" altLang="ko-KR" sz="2800" b="1" dirty="0" err="1" smtClean="0">
                <a:latin typeface="+mj-lt"/>
              </a:rPr>
              <a:t>Partnerschaft</a:t>
            </a:r>
            <a:r>
              <a:rPr lang="en-US" altLang="ko-KR" sz="2800" b="1" dirty="0" smtClean="0">
                <a:latin typeface="+mj-lt"/>
              </a:rPr>
              <a:t> und </a:t>
            </a:r>
            <a:r>
              <a:rPr lang="en-US" altLang="ko-KR" sz="2800" b="1" dirty="0" err="1" smtClean="0">
                <a:latin typeface="+mj-lt"/>
              </a:rPr>
              <a:t>Familie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zu</a:t>
            </a:r>
            <a:r>
              <a:rPr lang="en-US" altLang="ko-KR" sz="2800" b="1" dirty="0" smtClean="0">
                <a:latin typeface="+mj-lt"/>
              </a:rPr>
              <a:t> </a:t>
            </a:r>
            <a:r>
              <a:rPr lang="en-US" altLang="ko-KR" sz="2800" b="1" dirty="0" err="1" smtClean="0">
                <a:latin typeface="+mj-lt"/>
              </a:rPr>
              <a:t>errichten</a:t>
            </a:r>
            <a:r>
              <a:rPr lang="en-US" altLang="ko-KR" sz="2800" b="1" dirty="0" smtClean="0">
                <a:latin typeface="+mj-lt"/>
              </a:rPr>
              <a:t>.</a:t>
            </a:r>
            <a:endParaRPr lang="ko-KR" altLang="en-US" sz="2800" b="1" dirty="0">
              <a:latin typeface="+mj-lt"/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Bedeutung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sexueller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Abstinenz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vor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Ehe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endParaRPr lang="en-GB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5" name="Picture 4" descr="fsl_schule_1_DW_Pol_44672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95400"/>
            <a:ext cx="3581400" cy="2743200"/>
          </a:xfrm>
          <a:prstGeom prst="rect">
            <a:avLst/>
          </a:prstGeom>
          <a:ln w="19050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42950" y="2668588"/>
            <a:ext cx="390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66CCFF"/>
              </a:buClr>
              <a:buSzPct val="90000"/>
              <a:buFont typeface="Wingdings" pitchFamily="2" charset="2"/>
              <a:buChar char="v"/>
              <a:defRPr/>
            </a:pPr>
            <a:endParaRPr lang="en-US" altLang="zh-CN" sz="2000">
              <a:latin typeface="Franklin Gothic Medium" pitchFamily="34" charset="0"/>
              <a:ea typeface="SimHei" pitchFamily="2" charset="-122"/>
            </a:endParaRPr>
          </a:p>
          <a:p>
            <a:pPr>
              <a:defRPr/>
            </a:pPr>
            <a:endParaRPr lang="en-US" sz="2000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3886200" y="1447800"/>
            <a:ext cx="5810250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8163" indent="-538163">
              <a:lnSpc>
                <a:spcPct val="80000"/>
              </a:lnSpc>
              <a:spcAft>
                <a:spcPct val="50000"/>
              </a:spcAft>
              <a:buClr>
                <a:srgbClr val="FF9900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Eine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Partnerschaft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zwischen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einem</a:t>
            </a:r>
            <a:r>
              <a:rPr lang="en-US" altLang="ko-KR" sz="2900" b="1" dirty="0" smtClean="0">
                <a:latin typeface="+mj-lt"/>
                <a:ea typeface="굴림" charset="-127"/>
              </a:rPr>
              <a:t> Mann und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einer</a:t>
            </a:r>
            <a:r>
              <a:rPr lang="en-US" altLang="ko-KR" sz="2900" b="1" dirty="0" smtClean="0">
                <a:latin typeface="+mj-lt"/>
                <a:ea typeface="굴림" charset="-127"/>
              </a:rPr>
              <a:t> Frau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538163" indent="-538163">
              <a:lnSpc>
                <a:spcPct val="80000"/>
              </a:lnSpc>
              <a:spcAft>
                <a:spcPct val="50000"/>
              </a:spcAft>
              <a:buClr>
                <a:srgbClr val="FF9900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Eine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heilige</a:t>
            </a:r>
            <a:r>
              <a:rPr lang="en-US" altLang="ko-KR" sz="2900" b="1" dirty="0" smtClean="0">
                <a:latin typeface="+mj-lt"/>
                <a:ea typeface="굴림" charset="-127"/>
              </a:rPr>
              <a:t>,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exklusive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und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ewige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Verbindung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538163" indent="-538163">
              <a:lnSpc>
                <a:spcPct val="80000"/>
              </a:lnSpc>
              <a:spcAft>
                <a:spcPts val="600"/>
              </a:spcAft>
              <a:buClr>
                <a:srgbClr val="FF9900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Eine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Ehe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schafft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einen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sicheren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,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erfüllenden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 und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konstruktiven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 Ort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für</a:t>
            </a:r>
            <a:r>
              <a:rPr lang="en-US" altLang="ko-KR" sz="2900" b="1" dirty="0" smtClean="0">
                <a:latin typeface="+mj-lt"/>
                <a:ea typeface="굴림" charset="-127"/>
              </a:rPr>
              <a:t>: 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806450" lvl="2" indent="-268288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sexuelle</a:t>
            </a:r>
            <a:r>
              <a:rPr lang="en-US" altLang="ko-KR" sz="2900" b="1" dirty="0" smtClean="0">
                <a:latin typeface="+mj-lt"/>
                <a:ea typeface="굴림" charset="-127"/>
              </a:rPr>
              <a:t>/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partnerschaftliche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Liebe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806450" lvl="2" indent="-268288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Schaffung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neuen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Lebens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806450" lvl="2" indent="-268288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altLang="ko-KR" sz="2900" b="1" dirty="0" err="1" smtClean="0">
                <a:latin typeface="+mj-lt"/>
                <a:ea typeface="굴림" charset="-127"/>
              </a:rPr>
              <a:t>Errichtung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einer</a:t>
            </a:r>
            <a:r>
              <a:rPr lang="en-US" altLang="ko-KR" sz="2900" b="1" dirty="0" smtClean="0">
                <a:latin typeface="+mj-lt"/>
                <a:ea typeface="굴림" charset="-127"/>
              </a:rPr>
              <a:t> </a:t>
            </a:r>
            <a:r>
              <a:rPr lang="en-US" altLang="ko-KR" sz="2900" b="1" dirty="0" err="1" smtClean="0">
                <a:latin typeface="+mj-lt"/>
                <a:ea typeface="굴림" charset="-127"/>
              </a:rPr>
              <a:t>Blutslinie</a:t>
            </a:r>
            <a:endParaRPr lang="en-US" altLang="ko-KR" sz="2900" b="1" dirty="0">
              <a:latin typeface="+mj-lt"/>
              <a:ea typeface="굴림" charset="-127"/>
            </a:endParaRPr>
          </a:p>
          <a:p>
            <a:pPr marL="806450" lvl="2" indent="-268288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altLang="zh-CN" sz="2900" b="1" dirty="0" err="1" smtClean="0">
                <a:latin typeface="+mj-lt"/>
                <a:ea typeface="굴림" charset="-127"/>
              </a:rPr>
              <a:t>Leben</a:t>
            </a:r>
            <a:r>
              <a:rPr lang="en-US" altLang="zh-CN" sz="2900" b="1" dirty="0" smtClean="0">
                <a:latin typeface="+mj-lt"/>
                <a:ea typeface="굴림" charset="-127"/>
              </a:rPr>
              <a:t> </a:t>
            </a:r>
            <a:r>
              <a:rPr lang="en-US" altLang="zh-CN" sz="2900" b="1" dirty="0" err="1" smtClean="0">
                <a:latin typeface="+mj-lt"/>
                <a:ea typeface="굴림" charset="-127"/>
              </a:rPr>
              <a:t>mit</a:t>
            </a:r>
            <a:r>
              <a:rPr lang="en-US" altLang="zh-CN" sz="2900" b="1" dirty="0" smtClean="0">
                <a:latin typeface="+mj-lt"/>
                <a:ea typeface="굴림" charset="-127"/>
              </a:rPr>
              <a:t> </a:t>
            </a:r>
            <a:r>
              <a:rPr lang="en-US" altLang="zh-CN" sz="2900" b="1" dirty="0" err="1" smtClean="0">
                <a:latin typeface="+mj-lt"/>
                <a:ea typeface="굴림" charset="-127"/>
              </a:rPr>
              <a:t>Kindern</a:t>
            </a:r>
            <a:r>
              <a:rPr lang="en-US" altLang="zh-CN" sz="2900" b="1" dirty="0" smtClean="0">
                <a:latin typeface="+mj-lt"/>
                <a:ea typeface="굴림" charset="-127"/>
              </a:rPr>
              <a:t>/ </a:t>
            </a:r>
            <a:r>
              <a:rPr lang="en-US" altLang="zh-CN" sz="2900" b="1" dirty="0" err="1" smtClean="0">
                <a:latin typeface="+mj-lt"/>
                <a:ea typeface="굴림" charset="-127"/>
              </a:rPr>
              <a:t>Erziehung</a:t>
            </a:r>
            <a:endParaRPr lang="en-US" altLang="zh-CN" sz="2900" b="1" dirty="0">
              <a:latin typeface="+mj-lt"/>
              <a:ea typeface="굴림" charset="-127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" name="Picture 7" descr="Couple on Be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2988848" cy="3505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Bedeutung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Ehe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43000"/>
            <a:ext cx="9906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 algn="ctr">
              <a:lnSpc>
                <a:spcPct val="80000"/>
              </a:lnSpc>
              <a:spcAft>
                <a:spcPct val="20000"/>
              </a:spcAft>
              <a:buClr>
                <a:srgbClr val="66CCFF"/>
              </a:buClr>
              <a:defRPr/>
            </a:pP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einer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Familie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kann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sich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das Potential</a:t>
            </a:r>
          </a:p>
          <a:p>
            <a:pPr marL="568325" indent="-568325" algn="ctr">
              <a:lnSpc>
                <a:spcPct val="80000"/>
              </a:lnSpc>
              <a:spcAft>
                <a:spcPct val="20000"/>
              </a:spcAft>
              <a:buClr>
                <a:srgbClr val="66CCFF"/>
              </a:buClr>
              <a:defRPr/>
            </a:pP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von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Gottes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wahrer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Liebe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am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besten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ko-KR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entfalten</a:t>
            </a:r>
            <a:endParaRPr lang="en-US" altLang="ko-KR" sz="3200" dirty="0">
              <a:solidFill>
                <a:srgbClr val="47D1FF"/>
              </a:solidFill>
              <a:latin typeface="Franklin Gothic Medium" pitchFamily="34" charset="0"/>
            </a:endParaRPr>
          </a:p>
          <a:p>
            <a:pPr marL="568325" indent="-568325" algn="ctr">
              <a:lnSpc>
                <a:spcPct val="80000"/>
              </a:lnSpc>
              <a:spcAft>
                <a:spcPct val="20000"/>
              </a:spcAft>
              <a:buClr>
                <a:srgbClr val="66CCFF"/>
              </a:buClr>
              <a:defRPr/>
            </a:pPr>
            <a:endParaRPr lang="en-US" altLang="ko-KR" sz="3200" dirty="0">
              <a:solidFill>
                <a:srgbClr val="00B0F0"/>
              </a:solidFill>
              <a:latin typeface="Franklin Gothic Medium" pitchFamily="34" charset="0"/>
            </a:endParaRPr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4267200" y="2667000"/>
            <a:ext cx="52578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7063" lvl="1" indent="-62706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3000" b="1" dirty="0" err="1" smtClean="0">
                <a:latin typeface="+mj-lt"/>
                <a:cs typeface="HY견명조"/>
              </a:rPr>
              <a:t>Kindliche</a:t>
            </a:r>
            <a:r>
              <a:rPr lang="en-US" altLang="ko-KR" sz="3000" b="1" dirty="0" smtClean="0">
                <a:latin typeface="+mj-lt"/>
                <a:cs typeface="HY견명조"/>
              </a:rPr>
              <a:t> </a:t>
            </a:r>
            <a:r>
              <a:rPr lang="en-US" altLang="ko-KR" sz="3000" b="1" dirty="0" err="1" smtClean="0">
                <a:latin typeface="+mj-lt"/>
                <a:cs typeface="HY견명조"/>
              </a:rPr>
              <a:t>Liebe</a:t>
            </a:r>
            <a:endParaRPr lang="en-US" altLang="ko-KR" sz="3000" b="1" dirty="0">
              <a:latin typeface="+mj-lt"/>
              <a:cs typeface="HY견명조"/>
            </a:endParaRPr>
          </a:p>
          <a:p>
            <a:pPr marL="627063" lvl="1" indent="-62706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3000" b="1" dirty="0" err="1" smtClean="0">
                <a:latin typeface="+mj-lt"/>
                <a:cs typeface="HY견명조"/>
              </a:rPr>
              <a:t>Brüderliche</a:t>
            </a:r>
            <a:r>
              <a:rPr lang="en-US" altLang="ko-KR" sz="3000" b="1" dirty="0" smtClean="0">
                <a:latin typeface="+mj-lt"/>
                <a:cs typeface="HY견명조"/>
              </a:rPr>
              <a:t>/ </a:t>
            </a:r>
            <a:r>
              <a:rPr lang="en-US" altLang="ko-KR" sz="3000" b="1" dirty="0" err="1" smtClean="0">
                <a:latin typeface="+mj-lt"/>
                <a:cs typeface="HY견명조"/>
              </a:rPr>
              <a:t>Schwesterliche</a:t>
            </a:r>
            <a:r>
              <a:rPr lang="en-US" altLang="ko-KR" sz="3000" b="1" dirty="0" smtClean="0">
                <a:latin typeface="+mj-lt"/>
                <a:cs typeface="HY견명조"/>
              </a:rPr>
              <a:t> </a:t>
            </a:r>
            <a:r>
              <a:rPr lang="en-US" altLang="ko-KR" sz="3000" b="1" dirty="0" err="1" smtClean="0">
                <a:latin typeface="+mj-lt"/>
                <a:cs typeface="HY견명조"/>
              </a:rPr>
              <a:t>Liebe</a:t>
            </a:r>
            <a:endParaRPr lang="en-US" altLang="ko-KR" sz="3000" b="1" dirty="0">
              <a:latin typeface="+mj-lt"/>
              <a:cs typeface="HY견명조"/>
            </a:endParaRPr>
          </a:p>
          <a:p>
            <a:pPr marL="627063" lvl="1" indent="-62706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3000" b="1" dirty="0" err="1" smtClean="0">
                <a:latin typeface="+mj-lt"/>
                <a:cs typeface="HY견명조"/>
              </a:rPr>
              <a:t>Eheliche</a:t>
            </a:r>
            <a:r>
              <a:rPr lang="en-US" altLang="ko-KR" sz="3000" b="1" dirty="0" smtClean="0">
                <a:latin typeface="+mj-lt"/>
                <a:cs typeface="HY견명조"/>
              </a:rPr>
              <a:t> </a:t>
            </a:r>
            <a:r>
              <a:rPr lang="en-US" altLang="ko-KR" sz="3000" b="1" dirty="0" err="1" smtClean="0">
                <a:latin typeface="+mj-lt"/>
                <a:cs typeface="HY견명조"/>
              </a:rPr>
              <a:t>Liebe</a:t>
            </a:r>
            <a:endParaRPr lang="en-US" altLang="ko-KR" sz="3000" b="1" dirty="0">
              <a:latin typeface="+mj-lt"/>
              <a:cs typeface="HY견명조"/>
            </a:endParaRPr>
          </a:p>
          <a:p>
            <a:pPr marL="627063" lvl="1" indent="-62706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3000" b="1" dirty="0" err="1" smtClean="0">
                <a:latin typeface="+mj-lt"/>
                <a:cs typeface="HY견명조"/>
              </a:rPr>
              <a:t>Elterliche</a:t>
            </a:r>
            <a:r>
              <a:rPr lang="en-US" altLang="ko-KR" sz="3000" b="1" dirty="0" smtClean="0">
                <a:latin typeface="+mj-lt"/>
                <a:cs typeface="HY견명조"/>
              </a:rPr>
              <a:t> </a:t>
            </a:r>
            <a:r>
              <a:rPr lang="en-US" altLang="ko-KR" sz="3000" b="1" dirty="0" err="1" smtClean="0">
                <a:latin typeface="+mj-lt"/>
                <a:cs typeface="HY견명조"/>
              </a:rPr>
              <a:t>Liebe</a:t>
            </a:r>
            <a:endParaRPr lang="en-US" altLang="ko-KR" sz="3000" b="1" dirty="0">
              <a:latin typeface="+mj-lt"/>
              <a:cs typeface="HY견명조"/>
            </a:endParaRPr>
          </a:p>
        </p:txBody>
      </p:sp>
      <p:pic>
        <p:nvPicPr>
          <p:cNvPr id="7" name="Picture 6" descr="Happy Family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3529013" cy="2590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Formen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in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einer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2133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Die </a:t>
            </a:r>
            <a:r>
              <a:rPr lang="en-GB" sz="4000" b="1" u="sng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Segnungsbewegung</a:t>
            </a:r>
            <a:endParaRPr lang="en-GB" sz="4000" b="1" u="sng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Die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Errichtung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einer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Menschheitsfamilie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unter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Gott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,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angefangen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mit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meiner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Familie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8763000" cy="41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ts val="1200"/>
              </a:spcAft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de-DE" altLang="ko-KR" sz="2600" b="1" dirty="0" smtClean="0">
                <a:latin typeface="+mj-lt"/>
              </a:rPr>
              <a:t>Bekräftigt den heiligen und sozialen Wert von Ehe und Familie</a:t>
            </a:r>
            <a:endParaRPr lang="ko-KR" altLang="en-US" sz="2600" b="1" dirty="0"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altLang="ko-KR" sz="2600" b="1" dirty="0" err="1" smtClean="0">
                <a:latin typeface="+mj-lt"/>
              </a:rPr>
              <a:t>Eine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öffentliche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Verpflichtung</a:t>
            </a:r>
            <a:r>
              <a:rPr lang="en-US" altLang="ko-KR" sz="2600" b="1" dirty="0" smtClean="0">
                <a:latin typeface="+mj-lt"/>
              </a:rPr>
              <a:t>, </a:t>
            </a:r>
            <a:r>
              <a:rPr lang="en-US" altLang="ko-KR" sz="2600" b="1" dirty="0" err="1" smtClean="0">
                <a:latin typeface="+mj-lt"/>
              </a:rPr>
              <a:t>sich</a:t>
            </a:r>
            <a:r>
              <a:rPr lang="en-US" altLang="ko-KR" sz="2600" b="1" dirty="0" smtClean="0">
                <a:latin typeface="+mj-lt"/>
              </a:rPr>
              <a:t> an </a:t>
            </a:r>
            <a:r>
              <a:rPr lang="en-US" altLang="ko-KR" sz="2600" b="1" dirty="0" err="1" smtClean="0">
                <a:latin typeface="+mj-lt"/>
              </a:rPr>
              <a:t>der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Errichtung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einer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großen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Weltfamilie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zu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beteiligen</a:t>
            </a:r>
            <a:r>
              <a:rPr lang="en-US" altLang="ko-KR" sz="2600" b="1" dirty="0" smtClean="0">
                <a:latin typeface="+mj-lt"/>
              </a:rPr>
              <a:t> -  </a:t>
            </a:r>
            <a:r>
              <a:rPr lang="en-US" altLang="ko-KR" sz="2600" b="1" dirty="0" err="1" smtClean="0">
                <a:latin typeface="+mj-lt"/>
              </a:rPr>
              <a:t>eine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Familie</a:t>
            </a:r>
            <a:r>
              <a:rPr lang="en-US" altLang="ko-KR" sz="2600" b="1" dirty="0" smtClean="0">
                <a:latin typeface="+mj-lt"/>
              </a:rPr>
              <a:t>, die </a:t>
            </a:r>
            <a:r>
              <a:rPr lang="en-US" altLang="ko-KR" sz="2600" b="1" dirty="0" err="1" smtClean="0">
                <a:latin typeface="+mj-lt"/>
              </a:rPr>
              <a:t>sich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solidarisch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verhält</a:t>
            </a:r>
            <a:r>
              <a:rPr lang="en-US" altLang="ko-KR" sz="2600" b="1" dirty="0" smtClean="0">
                <a:latin typeface="+mj-lt"/>
              </a:rPr>
              <a:t>, </a:t>
            </a:r>
            <a:r>
              <a:rPr lang="en-US" altLang="ko-KR" sz="2600" b="1" dirty="0" err="1" smtClean="0">
                <a:latin typeface="+mj-lt"/>
              </a:rPr>
              <a:t>über</a:t>
            </a:r>
            <a:r>
              <a:rPr lang="en-US" altLang="ko-KR" sz="2600" b="1" dirty="0" smtClean="0">
                <a:latin typeface="+mj-lt"/>
              </a:rPr>
              <a:t> die </a:t>
            </a:r>
            <a:r>
              <a:rPr lang="en-US" altLang="ko-KR" sz="2600" b="1" dirty="0" err="1" smtClean="0">
                <a:latin typeface="+mj-lt"/>
              </a:rPr>
              <a:t>Schranken</a:t>
            </a:r>
            <a:r>
              <a:rPr lang="en-US" altLang="ko-KR" sz="2600" b="1" dirty="0" smtClean="0">
                <a:latin typeface="+mj-lt"/>
              </a:rPr>
              <a:t> von </a:t>
            </a:r>
            <a:r>
              <a:rPr lang="en-US" altLang="ko-KR" sz="2600" b="1" dirty="0" err="1" smtClean="0">
                <a:latin typeface="+mj-lt"/>
              </a:rPr>
              <a:t>Rasse</a:t>
            </a:r>
            <a:r>
              <a:rPr lang="en-US" altLang="ko-KR" sz="2600" b="1" dirty="0" smtClean="0">
                <a:latin typeface="+mj-lt"/>
              </a:rPr>
              <a:t>, Religion, Nation und </a:t>
            </a:r>
            <a:r>
              <a:rPr lang="en-US" altLang="ko-KR" sz="2600" b="1" dirty="0" err="1" smtClean="0">
                <a:latin typeface="+mj-lt"/>
              </a:rPr>
              <a:t>Kultur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hinaus</a:t>
            </a:r>
            <a:r>
              <a:rPr lang="en-US" altLang="ko-KR" sz="2600" b="1" dirty="0" smtClean="0">
                <a:latin typeface="+mj-lt"/>
              </a:rPr>
              <a:t>.</a:t>
            </a:r>
            <a:endParaRPr lang="en-US" altLang="ko-KR" sz="2600" b="1" dirty="0">
              <a:latin typeface="+mj-lt"/>
            </a:endParaRPr>
          </a:p>
          <a:p>
            <a:pPr marL="568325" indent="-568325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altLang="ko-KR" sz="2600" b="1" dirty="0" err="1" smtClean="0">
                <a:latin typeface="+mj-lt"/>
              </a:rPr>
              <a:t>Jeder</a:t>
            </a:r>
            <a:r>
              <a:rPr lang="en-US" altLang="ko-KR" sz="2600" b="1" dirty="0" smtClean="0">
                <a:latin typeface="+mj-lt"/>
              </a:rPr>
              <a:t> von </a:t>
            </a:r>
            <a:r>
              <a:rPr lang="en-US" altLang="ko-KR" sz="2600" b="1" dirty="0" err="1" smtClean="0">
                <a:latin typeface="+mj-lt"/>
              </a:rPr>
              <a:t>uns</a:t>
            </a:r>
            <a:r>
              <a:rPr lang="en-US" altLang="ko-KR" sz="2600" b="1" dirty="0" smtClean="0">
                <a:latin typeface="+mj-lt"/>
              </a:rPr>
              <a:t> hat </a:t>
            </a:r>
            <a:r>
              <a:rPr lang="en-US" altLang="ko-KR" sz="2600" b="1" dirty="0" err="1" smtClean="0">
                <a:latin typeface="+mj-lt"/>
              </a:rPr>
              <a:t>eine</a:t>
            </a:r>
            <a:r>
              <a:rPr lang="en-US" altLang="ko-KR" sz="2600" b="1" dirty="0" smtClean="0">
                <a:latin typeface="+mj-lt"/>
              </a:rPr>
              <a:t> “</a:t>
            </a:r>
            <a:r>
              <a:rPr lang="en-US" altLang="ko-KR" sz="2600" b="1" dirty="0" err="1" smtClean="0">
                <a:latin typeface="+mj-lt"/>
              </a:rPr>
              <a:t>Familien-Verpflichtung</a:t>
            </a:r>
            <a:r>
              <a:rPr lang="en-US" altLang="ko-KR" sz="2600" b="1" dirty="0" smtClean="0">
                <a:latin typeface="+mj-lt"/>
              </a:rPr>
              <a:t>” – ob </a:t>
            </a:r>
            <a:r>
              <a:rPr lang="en-US" altLang="ko-KR" sz="2600" b="1" dirty="0" err="1" smtClean="0">
                <a:latin typeface="+mj-lt"/>
              </a:rPr>
              <a:t>als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Eltern</a:t>
            </a:r>
            <a:r>
              <a:rPr lang="en-US" altLang="ko-KR" sz="2600" b="1" dirty="0" smtClean="0">
                <a:latin typeface="+mj-lt"/>
              </a:rPr>
              <a:t>, Partner, </a:t>
            </a:r>
            <a:r>
              <a:rPr lang="en-US" altLang="ko-KR" sz="2600" b="1" dirty="0" err="1" smtClean="0">
                <a:latin typeface="+mj-lt"/>
              </a:rPr>
              <a:t>Verwandter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oder</a:t>
            </a:r>
            <a:r>
              <a:rPr lang="en-US" altLang="ko-KR" sz="2600" b="1" dirty="0" smtClean="0">
                <a:latin typeface="+mj-lt"/>
              </a:rPr>
              <a:t> Kind - die </a:t>
            </a:r>
            <a:r>
              <a:rPr lang="en-US" altLang="ko-KR" sz="2600" b="1" dirty="0" err="1" smtClean="0">
                <a:latin typeface="+mj-lt"/>
              </a:rPr>
              <a:t>dazu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beiträgt</a:t>
            </a:r>
            <a:r>
              <a:rPr lang="en-US" altLang="ko-KR" sz="2600" b="1" dirty="0" smtClean="0">
                <a:latin typeface="+mj-lt"/>
              </a:rPr>
              <a:t>, </a:t>
            </a:r>
            <a:r>
              <a:rPr lang="en-US" altLang="ko-KR" sz="2600" b="1" dirty="0" err="1" smtClean="0">
                <a:latin typeface="+mj-lt"/>
              </a:rPr>
              <a:t>dass</a:t>
            </a:r>
            <a:r>
              <a:rPr lang="en-US" altLang="ko-KR" sz="2600" b="1" dirty="0" smtClean="0">
                <a:latin typeface="+mj-lt"/>
              </a:rPr>
              <a:t> die </a:t>
            </a:r>
            <a:r>
              <a:rPr lang="en-US" altLang="ko-KR" sz="2600" b="1" dirty="0" err="1" smtClean="0">
                <a:latin typeface="+mj-lt"/>
              </a:rPr>
              <a:t>große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Friedensanstrengung</a:t>
            </a:r>
            <a:r>
              <a:rPr lang="en-US" altLang="ko-KR" sz="2600" b="1" dirty="0" smtClean="0">
                <a:latin typeface="+mj-lt"/>
              </a:rPr>
              <a:t> </a:t>
            </a:r>
            <a:r>
              <a:rPr lang="en-US" altLang="ko-KR" sz="2600" b="1" dirty="0" err="1" smtClean="0">
                <a:latin typeface="+mj-lt"/>
              </a:rPr>
              <a:t>gelingt</a:t>
            </a:r>
            <a:r>
              <a:rPr lang="en-US" altLang="ko-KR" sz="2600" b="1" dirty="0" smtClean="0">
                <a:latin typeface="+mj-lt"/>
              </a:rPr>
              <a:t>.</a:t>
            </a:r>
            <a:endParaRPr lang="en-US" altLang="ko-KR" sz="2600" b="1" dirty="0">
              <a:latin typeface="+mj-lt"/>
            </a:endParaRPr>
          </a:p>
          <a:p>
            <a:pPr marL="568325" indent="-568325"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altLang="ko-KR" sz="2800" b="1" dirty="0">
                <a:latin typeface="+mj-lt"/>
              </a:rPr>
              <a:t>	</a:t>
            </a:r>
            <a:endParaRPr lang="ko-KR" altLang="en-US" sz="2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0" y="914400"/>
            <a:ext cx="9906000" cy="2000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Die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Weltfriedenssegnung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Präsentation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effectLst/>
              </a:rPr>
              <a:t>1 </a:t>
            </a: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Die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Notwendigkeit</a:t>
            </a:r>
            <a:endParaRPr lang="en-GB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für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eine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Erneuerung</a:t>
            </a:r>
            <a:endParaRPr lang="en-GB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der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Familie</a:t>
            </a:r>
            <a:endParaRPr lang="en-GB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283200" y="1676400"/>
            <a:ext cx="40894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Die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Familie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ist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wichtigste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menschliche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Institution. 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Ohne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sie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würden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wir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nicht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existieren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Durch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sie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übermitteln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wir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Sprache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Kultur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essentielle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Werte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und </a:t>
            </a:r>
            <a:r>
              <a:rPr lang="en-US" altLang="ko-KR" sz="3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Normen</a:t>
            </a:r>
            <a:r>
              <a:rPr lang="en-US" altLang="ko-KR" sz="33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altLang="ko-KR" sz="33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endParaRPr lang="en-US" altLang="ko-KR" sz="3300" dirty="0">
              <a:latin typeface="Franklin Gothic Medium" pitchFamily="34" charset="0"/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wichtigste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soziale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Institution</a:t>
            </a:r>
            <a:endParaRPr lang="en-GB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5" name="Picture 4" descr="Fotolia_7539716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4724400" cy="3403600"/>
          </a:xfrm>
          <a:prstGeom prst="rect">
            <a:avLst/>
          </a:prstGeom>
          <a:ln w="1587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800600" y="1371600"/>
            <a:ext cx="4724400" cy="52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8163" lvl="1" indent="-538163">
              <a:lnSpc>
                <a:spcPct val="80000"/>
              </a:lnSpc>
              <a:spcAft>
                <a:spcPct val="2000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Kinder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brauchen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Erfahrung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von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Liebe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und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Sicherheit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durch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Fürsorge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Eltern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um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zu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glücklichen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und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reifen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Persönlichkeiten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heranwachsen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zu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können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endParaRPr lang="en-US" altLang="ko-KR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38163" lvl="1" indent="-538163">
              <a:lnSpc>
                <a:spcPct val="80000"/>
              </a:lnSpc>
              <a:spcAft>
                <a:spcPct val="2000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en-US" altLang="ko-KR" sz="3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38163" lvl="1" indent="-538163">
              <a:lnSpc>
                <a:spcPct val="80000"/>
              </a:lnSpc>
              <a:spcAft>
                <a:spcPct val="2000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Ohne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solche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Erfahrungen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und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Beispiele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wird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ihnen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später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schwerfallen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selbst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gute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Familien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zu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schaffen</a:t>
            </a:r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altLang="ko-KR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endParaRPr lang="en-US" altLang="ko-KR" sz="3200" dirty="0">
              <a:latin typeface="Franklin Gothic Medium" pitchFamily="34" charset="0"/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wichtigste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soziale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Institution</a:t>
            </a:r>
            <a:endParaRPr lang="en-GB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endParaRPr lang="en-GB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5" name="Picture 4" descr="Fotolia_11273462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445000" cy="2966828"/>
          </a:xfrm>
          <a:prstGeom prst="rect">
            <a:avLst/>
          </a:prstGeom>
          <a:ln w="1587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5410200"/>
            <a:ext cx="9906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 algn="ctr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Familie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Ehe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und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Elternschaft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werden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  <a:p>
            <a:pPr marL="568325" indent="-568325" algn="ctr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von den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Weltreligionen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als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heilig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ko-KR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erachtet</a:t>
            </a:r>
            <a:r>
              <a:rPr lang="en-US" altLang="ko-KR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altLang="ko-KR" sz="35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endParaRPr lang="en-US" altLang="ko-KR" sz="35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–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eine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heilige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Institution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7" name="Picture 6" descr="Fotolia_1366028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447800"/>
            <a:ext cx="5384800" cy="3594100"/>
          </a:xfrm>
          <a:prstGeom prst="rect">
            <a:avLst/>
          </a:prstGeom>
          <a:ln w="1587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590800" y="1524000"/>
            <a:ext cx="6724650" cy="28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2800" i="1" dirty="0">
                <a:latin typeface="Franklin Gothic Medium" pitchFamily="34" charset="0"/>
              </a:rPr>
              <a:t>	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Wenn</a:t>
            </a:r>
            <a:r>
              <a:rPr lang="en-US" altLang="ko-KR" sz="2800" b="1" dirty="0" smtClean="0">
                <a:latin typeface="Candara" pitchFamily="34" charset="0"/>
              </a:rPr>
              <a:t> die </a:t>
            </a:r>
            <a:r>
              <a:rPr lang="en-US" altLang="ko-KR" sz="2800" b="1" dirty="0" err="1" smtClean="0">
                <a:latin typeface="Candara" pitchFamily="34" charset="0"/>
              </a:rPr>
              <a:t>persönliche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Lebensführung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kultiviert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ist</a:t>
            </a:r>
            <a:r>
              <a:rPr lang="en-US" altLang="ko-KR" sz="2800" b="1" dirty="0" smtClean="0">
                <a:latin typeface="Candara" pitchFamily="34" charset="0"/>
              </a:rPr>
              <a:t>, </a:t>
            </a:r>
            <a:r>
              <a:rPr lang="en-US" altLang="ko-KR" sz="2800" b="1" dirty="0" err="1" smtClean="0">
                <a:latin typeface="Candara" pitchFamily="34" charset="0"/>
              </a:rPr>
              <a:t>wird</a:t>
            </a:r>
            <a:r>
              <a:rPr lang="en-US" altLang="ko-KR" sz="2800" b="1" dirty="0" smtClean="0">
                <a:latin typeface="Candara" pitchFamily="34" charset="0"/>
              </a:rPr>
              <a:t> das </a:t>
            </a:r>
            <a:r>
              <a:rPr lang="en-US" altLang="ko-KR" sz="2800" b="1" dirty="0" err="1" smtClean="0">
                <a:latin typeface="Candara" pitchFamily="34" charset="0"/>
              </a:rPr>
              <a:t>Familienleben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ordentlich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verlaufen</a:t>
            </a:r>
            <a:r>
              <a:rPr lang="en-US" altLang="ko-KR" sz="2800" b="1" dirty="0" smtClean="0">
                <a:latin typeface="Candara" pitchFamily="34" charset="0"/>
              </a:rPr>
              <a:t>; </a:t>
            </a:r>
            <a:r>
              <a:rPr lang="en-US" altLang="ko-KR" sz="2800" b="1" dirty="0" err="1" smtClean="0">
                <a:latin typeface="Candara" pitchFamily="34" charset="0"/>
              </a:rPr>
              <a:t>wenn</a:t>
            </a:r>
            <a:r>
              <a:rPr lang="en-US" altLang="ko-KR" sz="2800" b="1" dirty="0" smtClean="0">
                <a:latin typeface="Candara" pitchFamily="34" charset="0"/>
              </a:rPr>
              <a:t> das </a:t>
            </a:r>
            <a:r>
              <a:rPr lang="en-US" altLang="ko-KR" sz="2800" b="1" dirty="0" err="1" smtClean="0">
                <a:latin typeface="Candara" pitchFamily="34" charset="0"/>
              </a:rPr>
              <a:t>Familienleben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ordenlich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verläuft</a:t>
            </a:r>
            <a:r>
              <a:rPr lang="en-US" altLang="ko-KR" sz="2800" b="1" dirty="0" smtClean="0">
                <a:latin typeface="Candara" pitchFamily="34" charset="0"/>
              </a:rPr>
              <a:t>, </a:t>
            </a:r>
            <a:r>
              <a:rPr lang="en-US" altLang="ko-KR" sz="2800" b="1" dirty="0" err="1" smtClean="0">
                <a:latin typeface="Candara" pitchFamily="34" charset="0"/>
              </a:rPr>
              <a:t>wird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der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Staat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gerecht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sein</a:t>
            </a:r>
            <a:r>
              <a:rPr lang="en-US" altLang="ko-KR" sz="2800" b="1" dirty="0" smtClean="0">
                <a:latin typeface="Candara" pitchFamily="34" charset="0"/>
              </a:rPr>
              <a:t>, </a:t>
            </a:r>
            <a:r>
              <a:rPr lang="en-US" altLang="ko-KR" sz="2800" b="1" dirty="0" err="1" smtClean="0">
                <a:latin typeface="Candara" pitchFamily="34" charset="0"/>
              </a:rPr>
              <a:t>wenn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der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Staat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gerecht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ist</a:t>
            </a:r>
            <a:r>
              <a:rPr lang="en-US" altLang="ko-KR" sz="2800" b="1" dirty="0" smtClean="0">
                <a:latin typeface="Candara" pitchFamily="34" charset="0"/>
              </a:rPr>
              <a:t>, </a:t>
            </a:r>
            <a:r>
              <a:rPr lang="en-US" altLang="ko-KR" sz="2800" b="1" dirty="0" err="1" smtClean="0">
                <a:latin typeface="Candara" pitchFamily="34" charset="0"/>
              </a:rPr>
              <a:t>wird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es</a:t>
            </a:r>
            <a:r>
              <a:rPr lang="en-US" altLang="ko-KR" sz="2800" b="1" dirty="0" smtClean="0">
                <a:latin typeface="Candara" pitchFamily="34" charset="0"/>
              </a:rPr>
              <a:t> </a:t>
            </a:r>
            <a:r>
              <a:rPr lang="en-US" altLang="ko-KR" sz="2800" b="1" dirty="0" err="1" smtClean="0">
                <a:latin typeface="Candara" pitchFamily="34" charset="0"/>
              </a:rPr>
              <a:t>Frieden</a:t>
            </a:r>
            <a:r>
              <a:rPr lang="en-US" altLang="ko-KR" sz="2800" b="1" dirty="0" smtClean="0">
                <a:latin typeface="Candara" pitchFamily="34" charset="0"/>
              </a:rPr>
              <a:t> in </a:t>
            </a:r>
            <a:r>
              <a:rPr lang="en-US" altLang="ko-KR" sz="2800" b="1" dirty="0" err="1" smtClean="0">
                <a:latin typeface="Candara" pitchFamily="34" charset="0"/>
              </a:rPr>
              <a:t>der</a:t>
            </a:r>
            <a:r>
              <a:rPr lang="en-US" altLang="ko-KR" sz="2800" b="1" dirty="0" smtClean="0">
                <a:latin typeface="Candara" pitchFamily="34" charset="0"/>
              </a:rPr>
              <a:t> Welt </a:t>
            </a:r>
            <a:r>
              <a:rPr lang="en-US" altLang="ko-KR" sz="2800" b="1" dirty="0" err="1" smtClean="0">
                <a:latin typeface="Candara" pitchFamily="34" charset="0"/>
              </a:rPr>
              <a:t>geben</a:t>
            </a:r>
            <a:r>
              <a:rPr lang="en-US" altLang="ko-KR" sz="2800" b="1" dirty="0" smtClean="0">
                <a:latin typeface="Candara" pitchFamily="34" charset="0"/>
              </a:rPr>
              <a:t>.</a:t>
            </a:r>
            <a:r>
              <a:rPr lang="en-US" altLang="ko-KR" sz="2400" b="1" dirty="0">
                <a:latin typeface="+mj-lt"/>
              </a:rPr>
              <a:t>	</a:t>
            </a:r>
            <a:r>
              <a:rPr lang="en-US" altLang="ko-KR" sz="2400" b="1" dirty="0" smtClean="0">
                <a:latin typeface="+mj-lt"/>
              </a:rPr>
              <a:t>			</a:t>
            </a:r>
            <a:r>
              <a:rPr lang="en-US" altLang="ko-KR" sz="2000" i="1" dirty="0" smtClean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Great Learning</a:t>
            </a:r>
          </a:p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endParaRPr lang="en-US" altLang="ko-KR" sz="2000" dirty="0">
              <a:latin typeface="Franklin Gothic Medium" pitchFamily="34" charset="0"/>
            </a:endParaRPr>
          </a:p>
        </p:txBody>
      </p:sp>
      <p:pic>
        <p:nvPicPr>
          <p:cNvPr id="7173" name="Picture 5" descr="confuci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599"/>
            <a:ext cx="1981200" cy="21793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24200" y="4191000"/>
            <a:ext cx="6248400" cy="25422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2800" b="1" dirty="0" err="1" smtClean="0"/>
              <a:t>Wenn</a:t>
            </a:r>
            <a:r>
              <a:rPr lang="en-US" altLang="ko-KR" sz="2800" b="1" dirty="0" smtClean="0"/>
              <a:t> die </a:t>
            </a:r>
            <a:r>
              <a:rPr lang="en-US" altLang="ko-KR" sz="2800" b="1" dirty="0" err="1" smtClean="0"/>
              <a:t>Familie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untergeht</a:t>
            </a:r>
            <a:r>
              <a:rPr lang="en-US" altLang="ko-KR" sz="2800" b="1" dirty="0" smtClean="0"/>
              <a:t>, </a:t>
            </a:r>
            <a:r>
              <a:rPr lang="en-US" altLang="ko-KR" sz="2800" b="1" dirty="0" err="1" smtClean="0"/>
              <a:t>werden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uralte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Traditionen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zerstört</a:t>
            </a:r>
            <a:r>
              <a:rPr lang="en-US" altLang="ko-KR" sz="2800" b="1" dirty="0" smtClean="0"/>
              <a:t>. </a:t>
            </a:r>
            <a:r>
              <a:rPr lang="en-US" altLang="ko-KR" sz="2800" b="1" dirty="0" err="1" smtClean="0"/>
              <a:t>Damit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einher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geht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der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Verlust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der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geistigen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Grundlage</a:t>
            </a:r>
            <a:r>
              <a:rPr lang="en-US" altLang="ko-KR" sz="2800" b="1" dirty="0" smtClean="0"/>
              <a:t> des </a:t>
            </a:r>
            <a:r>
              <a:rPr lang="en-US" altLang="ko-KR" sz="2800" b="1" dirty="0" err="1" smtClean="0"/>
              <a:t>Lebens</a:t>
            </a:r>
            <a:r>
              <a:rPr lang="en-US" altLang="ko-KR" sz="2800" b="1" dirty="0" smtClean="0"/>
              <a:t>, und die </a:t>
            </a:r>
            <a:r>
              <a:rPr lang="en-US" altLang="ko-KR" sz="2800" b="1" dirty="0" err="1" smtClean="0"/>
              <a:t>Familie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verliert</a:t>
            </a:r>
            <a:r>
              <a:rPr lang="en-US" altLang="ko-KR" sz="2800" b="1" dirty="0" smtClean="0"/>
              <a:t> die </a:t>
            </a:r>
            <a:r>
              <a:rPr lang="en-US" altLang="ko-KR" sz="2800" b="1" dirty="0" err="1" smtClean="0"/>
              <a:t>Bedeutung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ihrer</a:t>
            </a:r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Einheit</a:t>
            </a:r>
            <a:r>
              <a:rPr lang="en-US" altLang="ko-KR" sz="2800" b="1" dirty="0" smtClean="0"/>
              <a:t>.</a:t>
            </a:r>
          </a:p>
          <a:p>
            <a:pPr marL="568325" indent="-568325" algn="r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2400" dirty="0">
                <a:latin typeface="Franklin Gothic Medium" pitchFamily="34" charset="0"/>
              </a:rPr>
              <a:t>	</a:t>
            </a: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Bhagavad-Gita 1.40</a:t>
            </a:r>
          </a:p>
        </p:txBody>
      </p:sp>
      <p:pic>
        <p:nvPicPr>
          <p:cNvPr id="11269" name="Picture 6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4010025"/>
            <a:ext cx="2111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5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Religionen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ehren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505200" y="1417638"/>
            <a:ext cx="60198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200" b="1" dirty="0" err="1" smtClean="0"/>
              <a:t>Wenn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ein</a:t>
            </a:r>
            <a:r>
              <a:rPr lang="en-US" altLang="ko-KR" sz="3200" b="1" dirty="0" smtClean="0"/>
              <a:t> Mann </a:t>
            </a:r>
            <a:r>
              <a:rPr lang="en-US" altLang="ko-KR" sz="3200" b="1" dirty="0" err="1" smtClean="0"/>
              <a:t>seinen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Vater</a:t>
            </a:r>
            <a:r>
              <a:rPr lang="en-US" altLang="ko-KR" sz="3200" b="1" dirty="0" smtClean="0"/>
              <a:t> und seine Mutter </a:t>
            </a:r>
            <a:r>
              <a:rPr lang="en-US" altLang="ko-KR" sz="3200" b="1" dirty="0" err="1" smtClean="0"/>
              <a:t>ehrt</a:t>
            </a:r>
            <a:r>
              <a:rPr lang="en-US" altLang="ko-KR" sz="3200" b="1" dirty="0" smtClean="0"/>
              <a:t>, </a:t>
            </a:r>
            <a:r>
              <a:rPr lang="en-US" altLang="ko-KR" sz="3200" b="1" dirty="0" err="1" smtClean="0"/>
              <a:t>sagt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Gott</a:t>
            </a:r>
            <a:r>
              <a:rPr lang="en-US" altLang="ko-KR" sz="3200" b="1" dirty="0" smtClean="0"/>
              <a:t>, “Das </a:t>
            </a:r>
            <a:r>
              <a:rPr lang="en-US" altLang="ko-KR" sz="3200" b="1" dirty="0" err="1" smtClean="0"/>
              <a:t>ist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für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mich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als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weilte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ich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unter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ihnen</a:t>
            </a:r>
            <a:r>
              <a:rPr lang="en-US" altLang="ko-KR" sz="3200" b="1" dirty="0" smtClean="0"/>
              <a:t> und </a:t>
            </a:r>
            <a:r>
              <a:rPr lang="en-US" altLang="ko-KR" sz="3200" b="1" dirty="0" err="1" smtClean="0"/>
              <a:t>sie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hätten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mich</a:t>
            </a:r>
            <a:r>
              <a:rPr lang="en-US" altLang="ko-KR" sz="3200" b="1" dirty="0" smtClean="0"/>
              <a:t> in </a:t>
            </a:r>
            <a:r>
              <a:rPr lang="en-US" altLang="ko-KR" sz="3200" b="1" dirty="0" err="1" smtClean="0"/>
              <a:t>Ehren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gehalten</a:t>
            </a:r>
            <a:r>
              <a:rPr lang="en-US" altLang="ko-KR" sz="3200" b="1" dirty="0" smtClean="0"/>
              <a:t>”.</a:t>
            </a:r>
            <a:r>
              <a:rPr lang="en-US" altLang="ko-KR" sz="3200" dirty="0">
                <a:latin typeface="Franklin Gothic Medium" pitchFamily="34" charset="0"/>
              </a:rPr>
              <a:t>	</a:t>
            </a:r>
            <a:r>
              <a:rPr lang="en-US" altLang="ko-KR" sz="3200" dirty="0" smtClean="0">
                <a:latin typeface="Franklin Gothic Medium" pitchFamily="34" charset="0"/>
              </a:rPr>
              <a:t>		</a:t>
            </a:r>
            <a:r>
              <a:rPr lang="en-US" altLang="ko-KR" sz="2000" i="1" dirty="0" smtClean="0">
                <a:solidFill>
                  <a:schemeClr val="accent1"/>
                </a:solidFill>
                <a:latin typeface="+mj-lt"/>
              </a:rPr>
              <a:t>Talmud</a:t>
            </a:r>
            <a:endParaRPr lang="en-US" altLang="ko-KR" sz="2000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291" name="Picture 2" descr="http://www.wga.hu/art/g/greco_el/18/1812g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2552700" cy="218281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71800" y="3657600"/>
            <a:ext cx="6553200" cy="245605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68325" indent="-568325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defRPr/>
            </a:pP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err="1" smtClean="0"/>
              <a:t>Wer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seinem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eigenem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Hauswesen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nicht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vorstehen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kann</a:t>
            </a:r>
            <a:r>
              <a:rPr lang="en-US" altLang="ko-KR" sz="3200" b="1" dirty="0" smtClean="0"/>
              <a:t>, </a:t>
            </a:r>
            <a:r>
              <a:rPr lang="en-US" altLang="ko-KR" sz="3200" b="1" dirty="0" err="1" smtClean="0"/>
              <a:t>wie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soll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der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für</a:t>
            </a:r>
            <a:r>
              <a:rPr lang="en-US" altLang="ko-KR" sz="3200" b="1" dirty="0" smtClean="0"/>
              <a:t> die </a:t>
            </a:r>
            <a:r>
              <a:rPr lang="en-US" altLang="ko-KR" sz="3200" b="1" dirty="0" err="1" smtClean="0"/>
              <a:t>Kirche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Gottes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sorgen</a:t>
            </a:r>
            <a:r>
              <a:rPr lang="en-US" altLang="ko-KR" sz="3200" b="1" dirty="0" smtClean="0"/>
              <a:t>?						</a:t>
            </a:r>
            <a:r>
              <a:rPr lang="en-US" altLang="ko-KR" sz="2000" i="1" dirty="0" smtClean="0">
                <a:solidFill>
                  <a:schemeClr val="accent1"/>
                </a:solidFill>
                <a:latin typeface="+mj-lt"/>
              </a:rPr>
              <a:t>I </a:t>
            </a:r>
            <a:r>
              <a:rPr lang="en-US" altLang="ko-KR" sz="2000" i="1" dirty="0" err="1" smtClean="0">
                <a:solidFill>
                  <a:schemeClr val="accent1"/>
                </a:solidFill>
                <a:latin typeface="+mj-lt"/>
              </a:rPr>
              <a:t>Timotheus</a:t>
            </a:r>
            <a:r>
              <a:rPr lang="en-US" altLang="ko-KR" sz="2000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3.5</a:t>
            </a:r>
          </a:p>
        </p:txBody>
      </p:sp>
      <p:pic>
        <p:nvPicPr>
          <p:cNvPr id="12293" name="Picture 6" descr="528px-Gold_Christian_Cross_no_Red_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429000"/>
            <a:ext cx="2552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Religionen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ehren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581400" y="1143000"/>
            <a:ext cx="55626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de-DE" sz="3000" b="1" dirty="0" smtClean="0">
                <a:latin typeface="+mj-lt"/>
              </a:rPr>
              <a:t>"Unser Herr, gewähre uns an unseren Frauen und Kindern Augentrost und mache uns zu einem Vorbild für die Gottesfürchtigen." </a:t>
            </a:r>
            <a:r>
              <a:rPr lang="en-US" altLang="ko-KR" sz="3000" b="1" dirty="0">
                <a:latin typeface="+mj-lt"/>
              </a:rPr>
              <a:t>	 </a:t>
            </a:r>
          </a:p>
          <a:p>
            <a:pPr marL="568325" indent="-568325" algn="r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Qur’an 25.74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81400" y="3733800"/>
            <a:ext cx="5638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3000" b="1" dirty="0" smtClean="0">
                <a:latin typeface="+mj-lt"/>
              </a:rPr>
              <a:t>Mein </a:t>
            </a:r>
            <a:r>
              <a:rPr lang="en-US" altLang="ko-KR" sz="3000" b="1" dirty="0" err="1" smtClean="0">
                <a:latin typeface="+mj-lt"/>
              </a:rPr>
              <a:t>Vater</a:t>
            </a:r>
            <a:r>
              <a:rPr lang="en-US" altLang="ko-KR" sz="3000" b="1" dirty="0" smtClean="0">
                <a:latin typeface="+mj-lt"/>
              </a:rPr>
              <a:t>, </a:t>
            </a:r>
            <a:r>
              <a:rPr lang="en-US" altLang="ko-KR" sz="3000" b="1" dirty="0" err="1" smtClean="0">
                <a:latin typeface="+mj-lt"/>
              </a:rPr>
              <a:t>danke</a:t>
            </a:r>
            <a:r>
              <a:rPr lang="en-US" altLang="ko-KR" sz="3000" b="1" dirty="0" smtClean="0">
                <a:latin typeface="+mj-lt"/>
              </a:rPr>
              <a:t>, </a:t>
            </a:r>
            <a:r>
              <a:rPr lang="en-US" altLang="ko-KR" sz="3000" b="1" dirty="0" err="1" smtClean="0">
                <a:latin typeface="+mj-lt"/>
              </a:rPr>
              <a:t>dass</a:t>
            </a:r>
            <a:r>
              <a:rPr lang="en-US" altLang="ko-KR" sz="3000" b="1" dirty="0" smtClean="0">
                <a:latin typeface="+mj-lt"/>
              </a:rPr>
              <a:t> Du </a:t>
            </a:r>
            <a:r>
              <a:rPr lang="en-US" altLang="ko-KR" sz="3000" b="1" dirty="0" err="1" smtClean="0">
                <a:latin typeface="+mj-lt"/>
              </a:rPr>
              <a:t>für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mich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sorgst</a:t>
            </a:r>
            <a:r>
              <a:rPr lang="en-US" altLang="ko-KR" sz="3000" b="1" dirty="0" smtClean="0">
                <a:latin typeface="+mj-lt"/>
              </a:rPr>
              <a:t>; </a:t>
            </a:r>
            <a:r>
              <a:rPr lang="en-US" altLang="ko-KR" sz="3000" b="1" dirty="0" err="1" smtClean="0">
                <a:latin typeface="+mj-lt"/>
              </a:rPr>
              <a:t>meine</a:t>
            </a:r>
            <a:r>
              <a:rPr lang="en-US" altLang="ko-KR" sz="3000" b="1" dirty="0" smtClean="0">
                <a:latin typeface="+mj-lt"/>
              </a:rPr>
              <a:t> Mutter, </a:t>
            </a:r>
            <a:r>
              <a:rPr lang="en-US" altLang="ko-KR" sz="3000" b="1" dirty="0" err="1" smtClean="0">
                <a:latin typeface="+mj-lt"/>
              </a:rPr>
              <a:t>danke</a:t>
            </a:r>
            <a:r>
              <a:rPr lang="en-US" altLang="ko-KR" sz="3000" b="1" dirty="0" smtClean="0">
                <a:latin typeface="+mj-lt"/>
              </a:rPr>
              <a:t>, </a:t>
            </a:r>
            <a:r>
              <a:rPr lang="en-US" altLang="ko-KR" sz="3000" b="1" dirty="0" err="1" smtClean="0">
                <a:latin typeface="+mj-lt"/>
              </a:rPr>
              <a:t>dass</a:t>
            </a:r>
            <a:r>
              <a:rPr lang="en-US" altLang="ko-KR" sz="3000" b="1" dirty="0" smtClean="0">
                <a:latin typeface="+mj-lt"/>
              </a:rPr>
              <a:t> Du </a:t>
            </a:r>
            <a:r>
              <a:rPr lang="en-US" altLang="ko-KR" sz="3000" b="1" dirty="0" err="1" smtClean="0">
                <a:latin typeface="+mj-lt"/>
              </a:rPr>
              <a:t>es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mir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behaglich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machst</a:t>
            </a:r>
            <a:r>
              <a:rPr lang="en-US" altLang="ko-KR" sz="3000" b="1" dirty="0" smtClean="0">
                <a:latin typeface="+mj-lt"/>
              </a:rPr>
              <a:t>; </a:t>
            </a:r>
            <a:r>
              <a:rPr lang="en-US" altLang="ko-KR" sz="3000" b="1" dirty="0" err="1" smtClean="0">
                <a:latin typeface="+mj-lt"/>
              </a:rPr>
              <a:t>danke</a:t>
            </a:r>
            <a:r>
              <a:rPr lang="en-US" altLang="ko-KR" sz="3000" b="1" dirty="0" smtClean="0">
                <a:latin typeface="+mj-lt"/>
              </a:rPr>
              <a:t>, </a:t>
            </a:r>
            <a:r>
              <a:rPr lang="en-US" altLang="ko-KR" sz="3000" b="1" dirty="0" err="1" smtClean="0">
                <a:latin typeface="+mj-lt"/>
              </a:rPr>
              <a:t>dass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Ihr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mich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mit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Weisheit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einreibt</a:t>
            </a:r>
            <a:r>
              <a:rPr lang="en-US" altLang="ko-KR" sz="3000" b="1" dirty="0" smtClean="0">
                <a:latin typeface="+mj-lt"/>
              </a:rPr>
              <a:t>, was </a:t>
            </a:r>
            <a:r>
              <a:rPr lang="en-US" altLang="ko-KR" sz="3000" b="1" dirty="0" err="1" smtClean="0">
                <a:latin typeface="+mj-lt"/>
              </a:rPr>
              <a:t>wichtiger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ist</a:t>
            </a:r>
            <a:r>
              <a:rPr lang="en-US" altLang="ko-KR" sz="3000" b="1" dirty="0" smtClean="0">
                <a:latin typeface="+mj-lt"/>
              </a:rPr>
              <a:t>, </a:t>
            </a:r>
            <a:r>
              <a:rPr lang="en-US" altLang="ko-KR" sz="3000" b="1" dirty="0" err="1" smtClean="0">
                <a:latin typeface="+mj-lt"/>
              </a:rPr>
              <a:t>als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mich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zu</a:t>
            </a:r>
            <a:r>
              <a:rPr lang="en-US" altLang="ko-KR" sz="3000" b="1" dirty="0" smtClean="0">
                <a:latin typeface="+mj-lt"/>
              </a:rPr>
              <a:t> </a:t>
            </a:r>
            <a:r>
              <a:rPr lang="en-US" altLang="ko-KR" sz="3000" b="1" dirty="0" err="1" smtClean="0">
                <a:latin typeface="+mj-lt"/>
              </a:rPr>
              <a:t>kleiden</a:t>
            </a:r>
            <a:r>
              <a:rPr lang="en-US" altLang="ko-KR" sz="3000" b="1" dirty="0" smtClean="0">
                <a:latin typeface="+mj-lt"/>
              </a:rPr>
              <a:t>.</a:t>
            </a:r>
            <a:r>
              <a:rPr lang="en-US" altLang="ko-KR" sz="2800" b="1" dirty="0">
                <a:latin typeface="+mj-lt"/>
              </a:rPr>
              <a:t>	 </a:t>
            </a:r>
          </a:p>
          <a:p>
            <a:pPr marL="568325" indent="-568325" algn="r"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Yoruba Nuptial Chant (</a:t>
            </a:r>
            <a:r>
              <a:rPr lang="en-US" altLang="ko-KR" sz="2000" i="1" dirty="0" err="1" smtClean="0">
                <a:solidFill>
                  <a:schemeClr val="accent1"/>
                </a:solidFill>
                <a:latin typeface="+mj-lt"/>
              </a:rPr>
              <a:t>Afrika</a:t>
            </a:r>
            <a:r>
              <a:rPr lang="en-US" altLang="ko-KR" sz="2000" i="1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pic>
        <p:nvPicPr>
          <p:cNvPr id="14343" name="Picture 6" descr="obata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2311400" cy="26400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Religionen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ehren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Familie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7" name="Picture 6" descr="shah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19199"/>
            <a:ext cx="2286000" cy="193183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1362</Words>
  <Application>Microsoft Office PowerPoint</Application>
  <PresentationFormat>A4-Papier (210x297 mm)</PresentationFormat>
  <Paragraphs>167</Paragraphs>
  <Slides>23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Human</vt:lpstr>
      <vt:lpstr>Die Weltfriedenssegnung</vt:lpstr>
      <vt:lpstr>Die Weltfriedenssegnung</vt:lpstr>
      <vt:lpstr>Die Weltfriedenssegnung Präsentation 1 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/>
  <cp:lastModifiedBy/>
  <cp:revision>6</cp:revision>
  <dcterms:created xsi:type="dcterms:W3CDTF">2007-08-09T15:06:18Z</dcterms:created>
  <dcterms:modified xsi:type="dcterms:W3CDTF">2010-01-06T09:12:07Z</dcterms:modified>
</cp:coreProperties>
</file>